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20_FAFD9548.xml" ContentType="application/vnd.ms-powerpoint.comments+xml"/>
  <Override PartName="/ppt/notesSlides/notesSlide11.xml" ContentType="application/vnd.openxmlformats-officedocument.presentationml.notesSlide+xml"/>
  <Override PartName="/ppt/comments/modernComment_11C_2EA7A892.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sldIdLst>
    <p:sldId id="275" r:id="rId2"/>
    <p:sldId id="367" r:id="rId3"/>
    <p:sldId id="257" r:id="rId4"/>
    <p:sldId id="289" r:id="rId5"/>
    <p:sldId id="277" r:id="rId6"/>
    <p:sldId id="294" r:id="rId7"/>
    <p:sldId id="258" r:id="rId8"/>
    <p:sldId id="290" r:id="rId9"/>
    <p:sldId id="286" r:id="rId10"/>
    <p:sldId id="292" r:id="rId11"/>
    <p:sldId id="287" r:id="rId12"/>
    <p:sldId id="295" r:id="rId13"/>
    <p:sldId id="288" r:id="rId14"/>
    <p:sldId id="284" r:id="rId15"/>
    <p:sldId id="285" r:id="rId16"/>
    <p:sldId id="293" r:id="rId17"/>
    <p:sldId id="279" r:id="rId18"/>
    <p:sldId id="291" r:id="rId19"/>
    <p:sldId id="352" r:id="rId20"/>
    <p:sldId id="350" r:id="rId21"/>
    <p:sldId id="364" r:id="rId22"/>
    <p:sldId id="366" r:id="rId23"/>
    <p:sldId id="35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1A6E3C-EE54-4ECA-42B3-B45F00D4D6ED}" name="Marcus Mekhael" initials="MM" userId="S::mmekhael@rsgsolutions.com::b9c626c1-9161-490a-b141-8416a25c5e46" providerId="AD"/>
  <p188:author id="{4579E744-6468-0B15-3368-6E49A873B7BA}" name="Kassandra Gale" initials="KG" userId="S::kgale@rinconconsultants.com::a6673c6b-8cb8-4457-aa4e-186bac47124d" providerId="AD"/>
  <p188:author id="{17058AD4-B78D-D930-8566-F75A0CAF8AAA}" name="Carol  Ieromnimon" initials="CI" userId="S::cieromnimon@rsgsolutions.com::dcb13c80-dd22-4192-8728-88af31e8d3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5C"/>
    <a:srgbClr val="EC8C36"/>
    <a:srgbClr val="E7802C"/>
    <a:srgbClr val="35734C"/>
    <a:srgbClr val="E5F8FF"/>
    <a:srgbClr val="7DB28E"/>
    <a:srgbClr val="A1BFD6"/>
    <a:srgbClr val="F9D3B4"/>
    <a:srgbClr val="C0EEFF"/>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76" autoAdjust="0"/>
    <p:restoredTop sz="94647"/>
  </p:normalViewPr>
  <p:slideViewPr>
    <p:cSldViewPr snapToGrid="0" showGuides="1">
      <p:cViewPr varScale="1">
        <p:scale>
          <a:sx n="82" d="100"/>
          <a:sy n="82" d="100"/>
        </p:scale>
        <p:origin x="96" y="504"/>
      </p:cViewPr>
      <p:guideLst>
        <p:guide orient="horz" pos="2184"/>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omments/modernComment_11C_2EA7A892.xml><?xml version="1.0" encoding="utf-8"?>
<p188:cmLst xmlns:a="http://schemas.openxmlformats.org/drawingml/2006/main" xmlns:r="http://schemas.openxmlformats.org/officeDocument/2006/relationships" xmlns:p188="http://schemas.microsoft.com/office/powerpoint/2018/8/main">
  <p188:cm id="{A07DAA10-298B-A548-BD0A-06FEF5BA5D2C}" authorId="{17058AD4-B78D-D930-8566-F75A0CAF8AAA}" created="2025-07-17T16:24:38.290">
    <ac:deMkLst xmlns:ac="http://schemas.microsoft.com/office/drawing/2013/main/command">
      <pc:docMk xmlns:pc="http://schemas.microsoft.com/office/powerpoint/2013/main/command"/>
      <pc:sldMk xmlns:pc="http://schemas.microsoft.com/office/powerpoint/2013/main/command" cId="782739602" sldId="284"/>
      <ac:spMk id="2" creationId="{0CC48320-2D11-1A72-94FD-FFA8FA3F9BE2}"/>
    </ac:deMkLst>
    <p188:replyLst>
      <p188:reply id="{8BD5134B-A78F-4E48-B550-F35F349152C7}" authorId="{441A6E3C-EE54-4ECA-42B3-B45F00D4D6ED}" created="2025-07-17T20:45:25.209">
        <p188:txBody>
          <a:bodyPr/>
          <a:lstStyle/>
          <a:p>
            <a:r>
              <a:rPr lang="en-US"/>
              <a:t>included in speaker notes</a:t>
            </a:r>
          </a:p>
        </p188:txBody>
      </p188:reply>
    </p188:replyLst>
    <p188:txBody>
      <a:bodyPr/>
      <a:lstStyle/>
      <a:p>
        <a:r>
          <a:rPr lang="en-US"/>
          <a:t>during our verbal we will want to address the report include the required sphere of influence updates that are detailed on this slide and the next - they follow MSR (are informed by findings of MSR).</a:t>
        </a:r>
      </a:p>
    </p188:txBody>
  </p188:cm>
</p188:cmLst>
</file>

<file path=ppt/comments/modernComment_120_FAFD9548.xml><?xml version="1.0" encoding="utf-8"?>
<p188:cmLst xmlns:a="http://schemas.openxmlformats.org/drawingml/2006/main" xmlns:r="http://schemas.openxmlformats.org/officeDocument/2006/relationships" xmlns:p188="http://schemas.microsoft.com/office/powerpoint/2018/8/main">
  <p188:cm id="{97F80F32-9CD3-314E-A2CA-0CF0D2D5AB75}" authorId="{441A6E3C-EE54-4ECA-42B3-B45F00D4D6ED}" created="2025-08-04T18:58:27.828">
    <ac:deMkLst xmlns:ac="http://schemas.microsoft.com/office/drawing/2013/main/command">
      <pc:docMk xmlns:pc="http://schemas.microsoft.com/office/powerpoint/2013/main/command"/>
      <pc:sldMk xmlns:pc="http://schemas.microsoft.com/office/powerpoint/2013/main/command" cId="4210922824" sldId="288"/>
      <ac:picMk id="4" creationId="{D692D278-5FC2-ECE4-36DC-33CF2FECC48C}"/>
    </ac:deMkLst>
    <p188:txBody>
      <a:bodyPr/>
      <a:lstStyle/>
      <a:p>
        <a:r>
          <a:rPr lang="en-US"/>
          <a:t>[@Kendall Schroth] do you mind flagging the total parcel/acres for the portion of the Town of Loomis indicated here and the same thing for the Sierra Bluffs here please!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E4A4F-94D0-4A97-BCC6-82FFA878C94E}" type="datetimeFigureOut">
              <a:rPr lang="en-US" smtClean="0"/>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A9C92-352D-4A65-BD47-A2F44157A393}" type="slidenum">
              <a:rPr lang="en-US" smtClean="0"/>
              <a:t>‹#›</a:t>
            </a:fld>
            <a:endParaRPr lang="en-US"/>
          </a:p>
        </p:txBody>
      </p:sp>
    </p:spTree>
    <p:extLst>
      <p:ext uri="{BB962C8B-B14F-4D97-AF65-F5344CB8AC3E}">
        <p14:creationId xmlns:p14="http://schemas.microsoft.com/office/powerpoint/2010/main" val="299982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Good afternoon Chair Alpine and fellow Commissioners, My name is Marcus Mekhael, Senior Analyst with RSG. As you may be aware, RSG has been engaged by Placer LAFCO to assist with preparing the sphere of influence updates for the following four fire protection districts: Placer Hills, Newcastle, Penryn, and South Placer Fire Protection Districts as part of LAFCO’s ongoing five-year review cycle and consistent with the Commission’s adopted annual workplan.</a:t>
            </a:r>
          </a:p>
          <a:p>
            <a:br>
              <a:rPr lang="en-US" b="0" dirty="0"/>
            </a:br>
            <a:r>
              <a:rPr lang="en-US" sz="1200" b="0" i="0" u="none" strike="noStrike" kern="1200" dirty="0">
                <a:solidFill>
                  <a:schemeClr val="tx1"/>
                </a:solidFill>
                <a:effectLst/>
                <a:latin typeface="+mn-lt"/>
                <a:ea typeface="+mn-ea"/>
                <a:cs typeface="+mn-cs"/>
              </a:rPr>
              <a:t>These updates are informed by the findings of the recent Municipal Service Review adopted by the Commission on April 9, 2025 and are consistent with statute and local policy. </a:t>
            </a:r>
          </a:p>
          <a:p>
            <a:br>
              <a:rPr lang="en-US" b="0" dirty="0"/>
            </a:br>
            <a:r>
              <a:rPr lang="en-US" sz="1200" b="0" i="0" u="none" strike="noStrike" kern="1200" dirty="0">
                <a:solidFill>
                  <a:schemeClr val="tx1"/>
                </a:solidFill>
                <a:effectLst/>
                <a:latin typeface="+mn-lt"/>
                <a:ea typeface="+mn-ea"/>
                <a:cs typeface="+mn-cs"/>
              </a:rPr>
              <a:t>Specifically, these updates reflect the appropriate and near-term service boundaries for each district, based on current conditions, capacity, and local planning priorities and or follow proposed reorganization options as detailed in the MSR.</a:t>
            </a:r>
          </a:p>
          <a:p>
            <a:br>
              <a:rPr lang="en-US" b="0" dirty="0"/>
            </a:br>
            <a:r>
              <a:rPr lang="en-US" sz="1200" b="0" i="0" u="none" strike="noStrike" kern="1200" dirty="0">
                <a:solidFill>
                  <a:schemeClr val="tx1"/>
                </a:solidFill>
                <a:effectLst/>
                <a:latin typeface="+mn-lt"/>
                <a:ea typeface="+mn-ea"/>
                <a:cs typeface="+mn-cs"/>
              </a:rPr>
              <a:t>As we’ll see in the upcoming slides, each recommendation addresses a different service context, ranging from coterminous alignment to </a:t>
            </a:r>
            <a:r>
              <a:rPr lang="en-US" sz="1200" b="0" i="0" u="none" strike="noStrike" kern="1200">
                <a:solidFill>
                  <a:schemeClr val="tx1"/>
                </a:solidFill>
                <a:effectLst/>
                <a:latin typeface="+mn-lt"/>
                <a:ea typeface="+mn-ea"/>
                <a:cs typeface="+mn-cs"/>
              </a:rPr>
              <a:t>adopting </a:t>
            </a:r>
            <a:r>
              <a:rPr lang="en-US" sz="1200" b="0" i="0" u="none" strike="noStrike" kern="1200" dirty="0">
                <a:solidFill>
                  <a:schemeClr val="tx1"/>
                </a:solidFill>
                <a:effectLst/>
                <a:latin typeface="+mn-lt"/>
                <a:ea typeface="+mn-ea"/>
                <a:cs typeface="+mn-cs"/>
              </a:rPr>
              <a:t>a </a:t>
            </a:r>
            <a:r>
              <a:rPr lang="en-US" sz="1200" b="0" i="0" u="none" strike="noStrike" kern="1200">
                <a:solidFill>
                  <a:schemeClr val="tx1"/>
                </a:solidFill>
                <a:effectLst/>
                <a:latin typeface="+mn-lt"/>
                <a:ea typeface="+mn-ea"/>
                <a:cs typeface="+mn-cs"/>
              </a:rPr>
              <a:t>no SOI </a:t>
            </a:r>
            <a:r>
              <a:rPr lang="en-US" sz="1200" b="0" i="0" u="none" strike="noStrike" kern="1200" dirty="0">
                <a:solidFill>
                  <a:schemeClr val="tx1"/>
                </a:solidFill>
                <a:effectLst/>
                <a:latin typeface="+mn-lt"/>
                <a:ea typeface="+mn-ea"/>
                <a:cs typeface="+mn-cs"/>
              </a:rPr>
              <a:t>designation.</a:t>
            </a:r>
            <a:r>
              <a:rPr lang="en-US" sz="1200" b="0" i="0" u="none" strike="noStrike" kern="120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287AD02D-6F65-C348-B5F4-AE8BFB611B1B}" type="slidenum">
              <a:rPr lang="en-US" smtClean="0"/>
              <a:t>4</a:t>
            </a:fld>
            <a:endParaRPr lang="en-US"/>
          </a:p>
        </p:txBody>
      </p:sp>
    </p:spTree>
    <p:extLst>
      <p:ext uri="{BB962C8B-B14F-4D97-AF65-F5344CB8AC3E}">
        <p14:creationId xmlns:p14="http://schemas.microsoft.com/office/powerpoint/2010/main" val="3224164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6F898-8026-8F03-DFE0-9B35F6C222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88BCDA-0656-1C4F-6B9B-FDE7132271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1A8715-4355-A7C2-0093-5000168BBF4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previously cited, the Sphere designation reflected on this map is expanded to include the Town of Loomis on the North, illustrated by the red dashed line on the top extending beyond the District’s jurisdictional boundary in green.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Additionally, the green region on the bottom portion encompasses the Sierra Bluffs community, which is comprised of 136 parcels, approximately 64 acres in size. This is now illustrated to be excluded from South Placer’s Sphere.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District/s existing service area spans approx. 42.1 square miles and located mostly east of Interstate 80 and is situated where Placer County and El Dorado county meet. </a:t>
            </a:r>
          </a:p>
        </p:txBody>
      </p:sp>
      <p:sp>
        <p:nvSpPr>
          <p:cNvPr id="4" name="Slide Number Placeholder 3">
            <a:extLst>
              <a:ext uri="{FF2B5EF4-FFF2-40B4-BE49-F238E27FC236}">
                <a16:creationId xmlns:a16="http://schemas.microsoft.com/office/drawing/2014/main" id="{74161B0A-429A-436A-1C7C-07B8B52DB0A9}"/>
              </a:ext>
            </a:extLst>
          </p:cNvPr>
          <p:cNvSpPr>
            <a:spLocks noGrp="1"/>
          </p:cNvSpPr>
          <p:nvPr>
            <p:ph type="sldNum" sz="quarter" idx="5"/>
          </p:nvPr>
        </p:nvSpPr>
        <p:spPr/>
        <p:txBody>
          <a:bodyPr/>
          <a:lstStyle/>
          <a:p>
            <a:fld id="{A1D8711F-CD91-EE45-A743-8E41ED9E5578}" type="slidenum">
              <a:rPr lang="en-US" smtClean="0"/>
              <a:t>13</a:t>
            </a:fld>
            <a:endParaRPr lang="en-US"/>
          </a:p>
        </p:txBody>
      </p:sp>
    </p:spTree>
    <p:extLst>
      <p:ext uri="{BB962C8B-B14F-4D97-AF65-F5344CB8AC3E}">
        <p14:creationId xmlns:p14="http://schemas.microsoft.com/office/powerpoint/2010/main" val="4243133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B39CD-953B-1417-77B2-D5C5D5443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49952-29AF-03C4-1061-AD9EE5770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9CD455-6C76-BB5C-6963-D9CD58612788}"/>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These slides outline the five Sphere of Influence determinations required under Government Code Section 56425(e), which notably include attesting to the present and planned land uses in the District’s sphere, as well as any current and future need for any public facilities and services</a:t>
            </a:r>
          </a:p>
          <a:p>
            <a:r>
              <a:rPr lang="en-US" sz="1200" b="0" i="0" u="none" strike="noStrike" kern="1200" dirty="0">
                <a:solidFill>
                  <a:schemeClr val="tx1"/>
                </a:solidFill>
                <a:effectLst/>
                <a:latin typeface="+mn-lt"/>
                <a:ea typeface="+mn-ea"/>
                <a:cs typeface="+mn-cs"/>
              </a:rPr>
              <a:t>And on the the following slide the rest of the determinations are detailed</a:t>
            </a:r>
          </a:p>
        </p:txBody>
      </p:sp>
      <p:sp>
        <p:nvSpPr>
          <p:cNvPr id="4" name="Slide Number Placeholder 3">
            <a:extLst>
              <a:ext uri="{FF2B5EF4-FFF2-40B4-BE49-F238E27FC236}">
                <a16:creationId xmlns:a16="http://schemas.microsoft.com/office/drawing/2014/main" id="{5866E153-5A17-25FB-CF03-CCDE36AB4269}"/>
              </a:ext>
            </a:extLst>
          </p:cNvPr>
          <p:cNvSpPr>
            <a:spLocks noGrp="1"/>
          </p:cNvSpPr>
          <p:nvPr>
            <p:ph type="sldNum" sz="quarter" idx="5"/>
          </p:nvPr>
        </p:nvSpPr>
        <p:spPr/>
        <p:txBody>
          <a:bodyPr/>
          <a:lstStyle/>
          <a:p>
            <a:fld id="{287AD02D-6F65-C348-B5F4-AE8BFB611B1B}" type="slidenum">
              <a:rPr lang="en-US" smtClean="0"/>
              <a:t>14</a:t>
            </a:fld>
            <a:endParaRPr lang="en-US"/>
          </a:p>
        </p:txBody>
      </p:sp>
    </p:spTree>
    <p:extLst>
      <p:ext uri="{BB962C8B-B14F-4D97-AF65-F5344CB8AC3E}">
        <p14:creationId xmlns:p14="http://schemas.microsoft.com/office/powerpoint/2010/main" val="4214914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1BA18-EA71-484B-EB8B-63822B1572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80115-05C2-57C8-301B-CCC378572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1318D4-7273-2657-77D8-CF16AE82213D}"/>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The required SOI determinations also serve to confirm the present and planned capacity of the agency's facilities and the adequacy of their services. </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The staff report before you today includes all required SOI determinations which are largely informed by the findings of the 2025 Municipal Service Review – these have been provided as Attachment 1. </a:t>
            </a:r>
          </a:p>
        </p:txBody>
      </p:sp>
      <p:sp>
        <p:nvSpPr>
          <p:cNvPr id="4" name="Slide Number Placeholder 3">
            <a:extLst>
              <a:ext uri="{FF2B5EF4-FFF2-40B4-BE49-F238E27FC236}">
                <a16:creationId xmlns:a16="http://schemas.microsoft.com/office/drawing/2014/main" id="{E5DC1ED1-52AC-511D-53AB-95098FB0429A}"/>
              </a:ext>
            </a:extLst>
          </p:cNvPr>
          <p:cNvSpPr>
            <a:spLocks noGrp="1"/>
          </p:cNvSpPr>
          <p:nvPr>
            <p:ph type="sldNum" sz="quarter" idx="5"/>
          </p:nvPr>
        </p:nvSpPr>
        <p:spPr/>
        <p:txBody>
          <a:bodyPr/>
          <a:lstStyle/>
          <a:p>
            <a:fld id="{287AD02D-6F65-C348-B5F4-AE8BFB611B1B}" type="slidenum">
              <a:rPr lang="en-US" smtClean="0"/>
              <a:t>15</a:t>
            </a:fld>
            <a:endParaRPr lang="en-US"/>
          </a:p>
        </p:txBody>
      </p:sp>
    </p:spTree>
    <p:extLst>
      <p:ext uri="{BB962C8B-B14F-4D97-AF65-F5344CB8AC3E}">
        <p14:creationId xmlns:p14="http://schemas.microsoft.com/office/powerpoint/2010/main" val="3594287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B54A0-1533-00D3-F074-6081D245C8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02B0C8-A004-9D97-DE63-92D871EF17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6DDC8-4B8D-5D06-CB8C-906AD7A2473F}"/>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Arial" panose="020B0604020202020204" pitchFamily="34" charset="0"/>
              </a:rPr>
              <a:t>There are a number of Commission policies that guide sphere of influence decisions. The proposed Sphere of Influence update for each of the discussed Placer County FPDs is necessary and conforms with relevant LAFCO policies as detailed on this slide.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Arial" panose="020B0604020202020204" pitchFamily="34" charset="0"/>
              </a:rPr>
              <a:t>Specifically, the proposed coterminous SOI for Placer Hills FPD aligns with the Commission’s policy preference to establish coterminous SOIs whenever possible.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Arial" panose="020B0604020202020204" pitchFamily="34" charset="0"/>
              </a:rPr>
              <a:t>Additionally, declining to adopt a SOI for Newcastle, therefore assigning a zero Sphere, aligns with the Commissions policy c3 which suggests zero spheres anticipate future reorganization/consolidations of districts, in which it is expected Newcastle will reorganize or consolidate with a neighboring fire agency. </a:t>
            </a:r>
          </a:p>
        </p:txBody>
      </p:sp>
      <p:sp>
        <p:nvSpPr>
          <p:cNvPr id="4" name="Slide Number Placeholder 3">
            <a:extLst>
              <a:ext uri="{FF2B5EF4-FFF2-40B4-BE49-F238E27FC236}">
                <a16:creationId xmlns:a16="http://schemas.microsoft.com/office/drawing/2014/main" id="{A3DF5D38-9D71-8533-EECF-078AC4C96E63}"/>
              </a:ext>
            </a:extLst>
          </p:cNvPr>
          <p:cNvSpPr>
            <a:spLocks noGrp="1"/>
          </p:cNvSpPr>
          <p:nvPr>
            <p:ph type="sldNum" sz="quarter" idx="5"/>
          </p:nvPr>
        </p:nvSpPr>
        <p:spPr/>
        <p:txBody>
          <a:bodyPr/>
          <a:lstStyle/>
          <a:p>
            <a:fld id="{287AD02D-6F65-C348-B5F4-AE8BFB611B1B}" type="slidenum">
              <a:rPr lang="en-US" smtClean="0"/>
              <a:t>16</a:t>
            </a:fld>
            <a:endParaRPr lang="en-US"/>
          </a:p>
        </p:txBody>
      </p:sp>
    </p:spTree>
    <p:extLst>
      <p:ext uri="{BB962C8B-B14F-4D97-AF65-F5344CB8AC3E}">
        <p14:creationId xmlns:p14="http://schemas.microsoft.com/office/powerpoint/2010/main" val="1960648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Arial" panose="020B0604020202020204" pitchFamily="34" charset="0"/>
              </a:rPr>
              <a:t>With respect to </a:t>
            </a:r>
            <a:r>
              <a:rPr lang="en-US" sz="1200" dirty="0" err="1">
                <a:effectLst/>
                <a:latin typeface="Arial" panose="020B0604020202020204" pitchFamily="34" charset="0"/>
              </a:rPr>
              <a:t>statisfying</a:t>
            </a:r>
            <a:r>
              <a:rPr lang="en-US" sz="1200" dirty="0">
                <a:effectLst/>
                <a:latin typeface="Arial" panose="020B0604020202020204" pitchFamily="34" charset="0"/>
              </a:rPr>
              <a:t> the Commission task under CEQA, LAFCO serves as the lead agency under CEQA for this Sphere of Influence amendment and staff is recommending that the </a:t>
            </a:r>
            <a:r>
              <a:rPr lang="en-US" sz="1200" dirty="0">
                <a:effectLst/>
                <a:latin typeface="Arial" panose="020B0604020202020204" pitchFamily="34" charset="0"/>
                <a:ea typeface="Times New Roman" panose="02020603050405020304" pitchFamily="18" charset="0"/>
              </a:rPr>
              <a:t>Commission find these actions are a “project” under CEQA but exempt from further review under State Guidelines 15061(b)(3).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Arial" panose="020B0604020202020204" pitchFamily="34" charset="0"/>
                <a:ea typeface="Times New Roman" panose="02020603050405020304" pitchFamily="18" charset="0"/>
              </a:rPr>
              <a:t>Staff believes this exemption appropriate given that spheres are planning policies and associated actions which do not change the environment or authorize any new uses or services.</a:t>
            </a:r>
            <a:r>
              <a:rPr lang="en-US" sz="1800" dirty="0">
                <a:effectLst/>
              </a:rPr>
              <a:t> </a:t>
            </a:r>
            <a:endParaRPr lang="en-US" sz="12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87AD02D-6F65-C348-B5F4-AE8BFB611B1B}" type="slidenum">
              <a:rPr lang="en-US" smtClean="0"/>
              <a:t>17</a:t>
            </a:fld>
            <a:endParaRPr lang="en-US"/>
          </a:p>
        </p:txBody>
      </p:sp>
    </p:spTree>
    <p:extLst>
      <p:ext uri="{BB962C8B-B14F-4D97-AF65-F5344CB8AC3E}">
        <p14:creationId xmlns:p14="http://schemas.microsoft.com/office/powerpoint/2010/main" val="3331252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0BE68-0345-8B79-54DD-925B50A8C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E4B9C-BFEF-2EAF-246D-9848C4AEBE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42BC3-89B5-FDBE-503E-55B6A0F8A61F}"/>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 wrap up today’s presentation, RSG – in coordination with LAFCO staff -  recommends that the Commission adopt Resolution No. 25-10, which updates the Spheres of Influence for four fire protection districts based on the findings of the recently adopted Municipal Service Review.</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proposed SOI actions are as follows: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Placer Hills FPD: Coterminous with existing boundary</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Newcastle FPD: Zero SOI, indicating no anticipated future expansion</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Penryn FPD: Reduced SOI to exclude the portion overlapping with the Town of Loomis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South Placer FPD: Expanded SOI to include the Town of Loomis, while excluding the Sierra Bluffs community</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As a friendly reminder to the commission the proposed actions are subject to a 30-day reconsideration period, during which time affected parties may submit written requests for reconsideration.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As part of the recommendations, and as noted, earlier, Staff is making the determination that the proposed SOI updates are exempt under CEQA, pursuant to Guidelines Section 15061(b)(3)</a:t>
            </a:r>
          </a:p>
          <a:p>
            <a:r>
              <a:rPr lang="en-US" sz="1200" b="0" i="0" u="none" strike="noStrike" kern="1200" dirty="0">
                <a:solidFill>
                  <a:schemeClr val="tx1"/>
                </a:solidFill>
                <a:effectLst/>
                <a:latin typeface="+mn-lt"/>
                <a:ea typeface="+mn-ea"/>
                <a:cs typeface="+mn-cs"/>
              </a:rPr>
              <a:t>On that note, we conclude the presentation and turn it back to your Chair Alpine for any questions or comments from the Commission. Thank you. </a:t>
            </a:r>
          </a:p>
        </p:txBody>
      </p:sp>
      <p:sp>
        <p:nvSpPr>
          <p:cNvPr id="4" name="Slide Number Placeholder 3">
            <a:extLst>
              <a:ext uri="{FF2B5EF4-FFF2-40B4-BE49-F238E27FC236}">
                <a16:creationId xmlns:a16="http://schemas.microsoft.com/office/drawing/2014/main" id="{2793C9A9-E38A-4EF3-A69C-E18B453C067A}"/>
              </a:ext>
            </a:extLst>
          </p:cNvPr>
          <p:cNvSpPr>
            <a:spLocks noGrp="1"/>
          </p:cNvSpPr>
          <p:nvPr>
            <p:ph type="sldNum" sz="quarter" idx="5"/>
          </p:nvPr>
        </p:nvSpPr>
        <p:spPr/>
        <p:txBody>
          <a:bodyPr/>
          <a:lstStyle/>
          <a:p>
            <a:fld id="{287AD02D-6F65-C348-B5F4-AE8BFB611B1B}" type="slidenum">
              <a:rPr lang="en-US" smtClean="0"/>
              <a:t>18</a:t>
            </a:fld>
            <a:endParaRPr lang="en-US"/>
          </a:p>
        </p:txBody>
      </p:sp>
    </p:spTree>
    <p:extLst>
      <p:ext uri="{BB962C8B-B14F-4D97-AF65-F5344CB8AC3E}">
        <p14:creationId xmlns:p14="http://schemas.microsoft.com/office/powerpoint/2010/main" val="2429328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Village 5A annexation to the City of Lincoln – LAFCO Project No. 2024-02</a:t>
            </a:r>
          </a:p>
          <a:p>
            <a:r>
              <a:rPr lang="en-US" dirty="0"/>
              <a:t>Approved on December 4, 2024. </a:t>
            </a:r>
          </a:p>
        </p:txBody>
      </p:sp>
      <p:sp>
        <p:nvSpPr>
          <p:cNvPr id="4" name="Slide Number Placeholder 3"/>
          <p:cNvSpPr>
            <a:spLocks noGrp="1"/>
          </p:cNvSpPr>
          <p:nvPr>
            <p:ph type="sldNum" sz="quarter" idx="5"/>
          </p:nvPr>
        </p:nvSpPr>
        <p:spPr/>
        <p:txBody>
          <a:bodyPr/>
          <a:lstStyle/>
          <a:p>
            <a:fld id="{E4AA9C92-352D-4A65-BD47-A2F44157A393}" type="slidenum">
              <a:rPr lang="en-US" smtClean="0"/>
              <a:t>20</a:t>
            </a:fld>
            <a:endParaRPr lang="en-US"/>
          </a:p>
        </p:txBody>
      </p:sp>
    </p:spTree>
    <p:extLst>
      <p:ext uri="{BB962C8B-B14F-4D97-AF65-F5344CB8AC3E}">
        <p14:creationId xmlns:p14="http://schemas.microsoft.com/office/powerpoint/2010/main" val="3271753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AA9C92-352D-4A65-BD47-A2F44157A393}" type="slidenum">
              <a:rPr lang="en-US" smtClean="0"/>
              <a:t>22</a:t>
            </a:fld>
            <a:endParaRPr lang="en-US"/>
          </a:p>
        </p:txBody>
      </p:sp>
    </p:spTree>
    <p:extLst>
      <p:ext uri="{BB962C8B-B14F-4D97-AF65-F5344CB8AC3E}">
        <p14:creationId xmlns:p14="http://schemas.microsoft.com/office/powerpoint/2010/main" val="615391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30-day reconsideration and 35-day challenge period for CEQA</a:t>
            </a:r>
            <a:endParaRPr lang="en-US" dirty="0"/>
          </a:p>
        </p:txBody>
      </p:sp>
      <p:sp>
        <p:nvSpPr>
          <p:cNvPr id="4" name="Slide Number Placeholder 3"/>
          <p:cNvSpPr>
            <a:spLocks noGrp="1"/>
          </p:cNvSpPr>
          <p:nvPr>
            <p:ph type="sldNum" sz="quarter" idx="5"/>
          </p:nvPr>
        </p:nvSpPr>
        <p:spPr/>
        <p:txBody>
          <a:bodyPr/>
          <a:lstStyle/>
          <a:p>
            <a:fld id="{E4AA9C92-352D-4A65-BD47-A2F44157A393}" type="slidenum">
              <a:rPr lang="en-US" smtClean="0"/>
              <a:t>23</a:t>
            </a:fld>
            <a:endParaRPr lang="en-US"/>
          </a:p>
        </p:txBody>
      </p:sp>
    </p:spTree>
    <p:extLst>
      <p:ext uri="{BB962C8B-B14F-4D97-AF65-F5344CB8AC3E}">
        <p14:creationId xmlns:p14="http://schemas.microsoft.com/office/powerpoint/2010/main" val="23622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background context, the Commission recently adopted the municipal service review – in April - involving the four fire protection districts subject to today’s SOI recommendations which include Placer Hills, Newcastle, Penryn, and South Placer Fire protection districts. It is typically the Commission’s practice to update the SOI for agencies in step with the municipal service review but for reasons staff can provide, was not done at the time of the MSR adoption. Therefore, RSG on behalf of staff, has come forward with the proposed SOI updates for the four fire districts which we will detail on the next few slides. </a:t>
            </a:r>
            <a:endParaRPr lang="en-US" dirty="0"/>
          </a:p>
        </p:txBody>
      </p:sp>
      <p:sp>
        <p:nvSpPr>
          <p:cNvPr id="4" name="Slide Number Placeholder 3"/>
          <p:cNvSpPr>
            <a:spLocks noGrp="1"/>
          </p:cNvSpPr>
          <p:nvPr>
            <p:ph type="sldNum" sz="quarter" idx="5"/>
          </p:nvPr>
        </p:nvSpPr>
        <p:spPr/>
        <p:txBody>
          <a:bodyPr/>
          <a:lstStyle/>
          <a:p>
            <a:fld id="{287AD02D-6F65-C348-B5F4-AE8BFB611B1B}" type="slidenum">
              <a:rPr lang="en-US" smtClean="0"/>
              <a:t>5</a:t>
            </a:fld>
            <a:endParaRPr lang="en-US"/>
          </a:p>
        </p:txBody>
      </p:sp>
    </p:spTree>
    <p:extLst>
      <p:ext uri="{BB962C8B-B14F-4D97-AF65-F5344CB8AC3E}">
        <p14:creationId xmlns:p14="http://schemas.microsoft.com/office/powerpoint/2010/main" val="314114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4B03F-7470-D300-9BF4-10AE3D7AA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90CCEE-5155-B042-36B1-86AD16C11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B5D8B-F759-B783-B850-648BF50ACBE8}"/>
              </a:ext>
            </a:extLst>
          </p:cNvPr>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To RSG’s knowledge, Placer LAFCO has not previously adopted a Sphere of Influence designation for Placer Hills Fire Protection District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As part of the SOI updates before you today, RSG on behalf of staff, propose establishing a coterminous SOI, which aligns with the district’s existing jurisdictional boundary.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This SOI designation accurately reflects the districts current service responsibilities for fire protection and emergency medical services, as verified in the April 2025 MSR.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And as detailed in the  staff report before you today, while there is a reorganization application on file involving Placer Hills FPD, moving forward with a coterminous sphere, grants the Commission flexibility to amend the sphere later depending on the results of the reorganization application.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Likewise, adopting the coterminous sphere can help prevent precedent for any speculative SOI actions.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More importantly, the coterminous sphere designation maintains a logical boundary framework reflective of existing conditions . A map of the proposed sphere follows on the next slide. </a:t>
            </a:r>
          </a:p>
          <a:p>
            <a:endParaRPr lang="en-US" dirty="0"/>
          </a:p>
        </p:txBody>
      </p:sp>
      <p:sp>
        <p:nvSpPr>
          <p:cNvPr id="4" name="Slide Number Placeholder 3">
            <a:extLst>
              <a:ext uri="{FF2B5EF4-FFF2-40B4-BE49-F238E27FC236}">
                <a16:creationId xmlns:a16="http://schemas.microsoft.com/office/drawing/2014/main" id="{7EC11E8B-10FA-AADB-E869-C06F6F0DEDD4}"/>
              </a:ext>
            </a:extLst>
          </p:cNvPr>
          <p:cNvSpPr>
            <a:spLocks noGrp="1"/>
          </p:cNvSpPr>
          <p:nvPr>
            <p:ph type="sldNum" sz="quarter" idx="5"/>
          </p:nvPr>
        </p:nvSpPr>
        <p:spPr/>
        <p:txBody>
          <a:bodyPr/>
          <a:lstStyle/>
          <a:p>
            <a:fld id="{287AD02D-6F65-C348-B5F4-AE8BFB611B1B}" type="slidenum">
              <a:rPr lang="en-US" smtClean="0"/>
              <a:t>6</a:t>
            </a:fld>
            <a:endParaRPr lang="en-US"/>
          </a:p>
        </p:txBody>
      </p:sp>
    </p:spTree>
    <p:extLst>
      <p:ext uri="{BB962C8B-B14F-4D97-AF65-F5344CB8AC3E}">
        <p14:creationId xmlns:p14="http://schemas.microsoft.com/office/powerpoint/2010/main" val="36611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shown on the map, the proposed SOI designation for Placer Hills FPD is coterminous, making the SOI align with the District existing service area which spans 33.77 square miles and is bisected by Interstate 80. </a:t>
            </a:r>
          </a:p>
        </p:txBody>
      </p:sp>
      <p:sp>
        <p:nvSpPr>
          <p:cNvPr id="4" name="Slide Number Placeholder 3"/>
          <p:cNvSpPr>
            <a:spLocks noGrp="1"/>
          </p:cNvSpPr>
          <p:nvPr>
            <p:ph type="sldNum" sz="quarter" idx="5"/>
          </p:nvPr>
        </p:nvSpPr>
        <p:spPr/>
        <p:txBody>
          <a:bodyPr/>
          <a:lstStyle/>
          <a:p>
            <a:fld id="{A1D8711F-CD91-EE45-A743-8E41ED9E5578}" type="slidenum">
              <a:rPr lang="en-US" smtClean="0"/>
              <a:t>7</a:t>
            </a:fld>
            <a:endParaRPr lang="en-US"/>
          </a:p>
        </p:txBody>
      </p:sp>
    </p:spTree>
    <p:extLst>
      <p:ext uri="{BB962C8B-B14F-4D97-AF65-F5344CB8AC3E}">
        <p14:creationId xmlns:p14="http://schemas.microsoft.com/office/powerpoint/2010/main" val="3175927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43457-50D6-C6A8-37D8-7BF90E6F6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87C42-CFCB-C9F9-C5CB-CA365BA725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D78CB-9071-1124-7041-A22A2F7E5938}"/>
              </a:ext>
            </a:extLst>
          </p:cNvPr>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LAFCO also has no record of an SOI for Newcastle FPD.</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Staff proposes declining the adoption of a SOI (subsequently making it a zero SOI designation) based on long-term governance considerations.</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Specifically adopting no sphere supports the anticipation of  a future consolidation or reorganization with a neighboring fire district and is consistent with the Commission’s policy (c)(3).</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The zero SOI designation does not immediately change operations but reflects that no expansion of boundary or service area is planned or supported.</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A map of the district follows on the next slide.</a:t>
            </a:r>
            <a:endParaRPr lang="en-US"/>
          </a:p>
          <a:p>
            <a:endParaRPr lang="en-US" dirty="0"/>
          </a:p>
        </p:txBody>
      </p:sp>
      <p:sp>
        <p:nvSpPr>
          <p:cNvPr id="4" name="Slide Number Placeholder 3">
            <a:extLst>
              <a:ext uri="{FF2B5EF4-FFF2-40B4-BE49-F238E27FC236}">
                <a16:creationId xmlns:a16="http://schemas.microsoft.com/office/drawing/2014/main" id="{2D1A89DE-BD63-F895-FC14-E4E4EF6D6719}"/>
              </a:ext>
            </a:extLst>
          </p:cNvPr>
          <p:cNvSpPr>
            <a:spLocks noGrp="1"/>
          </p:cNvSpPr>
          <p:nvPr>
            <p:ph type="sldNum" sz="quarter" idx="5"/>
          </p:nvPr>
        </p:nvSpPr>
        <p:spPr/>
        <p:txBody>
          <a:bodyPr/>
          <a:lstStyle/>
          <a:p>
            <a:fld id="{287AD02D-6F65-C348-B5F4-AE8BFB611B1B}" type="slidenum">
              <a:rPr lang="en-US" smtClean="0"/>
              <a:t>8</a:t>
            </a:fld>
            <a:endParaRPr lang="en-US"/>
          </a:p>
        </p:txBody>
      </p:sp>
    </p:spTree>
    <p:extLst>
      <p:ext uri="{BB962C8B-B14F-4D97-AF65-F5344CB8AC3E}">
        <p14:creationId xmlns:p14="http://schemas.microsoft.com/office/powerpoint/2010/main" val="402880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FF126-1255-083F-279B-3EA760F02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43508-67E0-BBCB-C202-80482DD09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7A76C2-C31E-6B81-E96C-E4FFECE3E9DC}"/>
              </a:ext>
            </a:extLst>
          </p:cNvPr>
          <p:cNvSpPr>
            <a:spLocks noGrp="1"/>
          </p:cNvSpPr>
          <p:nvPr>
            <p:ph type="body" idx="1"/>
          </p:nvPr>
        </p:nvSpPr>
        <p:spPr/>
        <p:txBody>
          <a:bodyPr/>
          <a:lstStyle/>
          <a:p>
            <a:pPr marL="171450" indent="-171450">
              <a:buFont typeface="Arial" panose="020B0604020202020204" pitchFamily="34" charset="0"/>
              <a:buChar char="•"/>
            </a:pPr>
            <a:r>
              <a:rPr lang="en-US" dirty="0"/>
              <a:t>As shown on this slide is a map of Newcastle FPD’s jurisdictional boundary, which reflects no SOI. The District boundary presently spans 15 square miles and is anchored by the South Placer FPD, to the south, Penryn FPD to the west and Placer County Service Area 28 to the east ; the district is also bisected by Interstate 80. </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716B6D3-F82D-DA90-826C-8116555F15D4}"/>
              </a:ext>
            </a:extLst>
          </p:cNvPr>
          <p:cNvSpPr>
            <a:spLocks noGrp="1"/>
          </p:cNvSpPr>
          <p:nvPr>
            <p:ph type="sldNum" sz="quarter" idx="5"/>
          </p:nvPr>
        </p:nvSpPr>
        <p:spPr/>
        <p:txBody>
          <a:bodyPr/>
          <a:lstStyle/>
          <a:p>
            <a:fld id="{A1D8711F-CD91-EE45-A743-8E41ED9E5578}" type="slidenum">
              <a:rPr lang="en-US" smtClean="0"/>
              <a:t>9</a:t>
            </a:fld>
            <a:endParaRPr lang="en-US"/>
          </a:p>
        </p:txBody>
      </p:sp>
    </p:spTree>
    <p:extLst>
      <p:ext uri="{BB962C8B-B14F-4D97-AF65-F5344CB8AC3E}">
        <p14:creationId xmlns:p14="http://schemas.microsoft.com/office/powerpoint/2010/main" val="168381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192C0-4D12-A547-0ECC-55CC25BDD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462692-5E05-5E61-A150-804FBCE85E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867AE7-09D3-92E4-D885-7E169A4B6315}"/>
              </a:ext>
            </a:extLst>
          </p:cNvPr>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Penryn FPD’s existing jurisdiction includes a small area that overlaps with the Town of Loomis which will be reflected on the map in the next slide.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Staff recommends establishing a reduced SOI that aligns closely with the district’s jurisdiction, excluding the Loomis overlap.</a:t>
            </a:r>
          </a:p>
          <a:p>
            <a:pPr marL="171450" indent="-171450">
              <a:buFont typeface="Arial" panose="020B0604020202020204" pitchFamily="34" charset="0"/>
              <a:buChar char="•"/>
            </a:pPr>
            <a:r>
              <a:rPr lang="en-US" dirty="0"/>
              <a:t>This SOI designation is recommended to ensure Penryn FPD’s current and future service area creates logical boundaries and orderly growth. The Town of Loomis is nearly entirely serviced by the South Placer FPD.</a:t>
            </a:r>
          </a:p>
          <a:p>
            <a:pPr marL="171450" indent="-171450">
              <a:buFont typeface="Arial" panose="020B0604020202020204" pitchFamily="34" charset="0"/>
              <a:buChar char="•"/>
            </a:pPr>
            <a:r>
              <a:rPr lang="en-US" dirty="0"/>
              <a:t>Therefore, it is anticipated that South Placer FPD would reflect the most logical service provider to the area.</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This recommendation is consistent with the findings of the MSR</a:t>
            </a:r>
          </a:p>
        </p:txBody>
      </p:sp>
      <p:sp>
        <p:nvSpPr>
          <p:cNvPr id="4" name="Slide Number Placeholder 3">
            <a:extLst>
              <a:ext uri="{FF2B5EF4-FFF2-40B4-BE49-F238E27FC236}">
                <a16:creationId xmlns:a16="http://schemas.microsoft.com/office/drawing/2014/main" id="{4D1215E4-7B5C-2BE5-3ABC-2552A7FD778C}"/>
              </a:ext>
            </a:extLst>
          </p:cNvPr>
          <p:cNvSpPr>
            <a:spLocks noGrp="1"/>
          </p:cNvSpPr>
          <p:nvPr>
            <p:ph type="sldNum" sz="quarter" idx="5"/>
          </p:nvPr>
        </p:nvSpPr>
        <p:spPr/>
        <p:txBody>
          <a:bodyPr/>
          <a:lstStyle/>
          <a:p>
            <a:fld id="{287AD02D-6F65-C348-B5F4-AE8BFB611B1B}" type="slidenum">
              <a:rPr lang="en-US" smtClean="0"/>
              <a:t>10</a:t>
            </a:fld>
            <a:endParaRPr lang="en-US"/>
          </a:p>
        </p:txBody>
      </p:sp>
    </p:spTree>
    <p:extLst>
      <p:ext uri="{BB962C8B-B14F-4D97-AF65-F5344CB8AC3E}">
        <p14:creationId xmlns:p14="http://schemas.microsoft.com/office/powerpoint/2010/main" val="3281896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5453A-ACFE-A90C-4A29-D3DF160C2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FA5AE-2B17-0347-4640-8906E4246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778DA-E293-F64A-75E0-D9E09159A472}"/>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shown on the map, the proposed SOI designation for Penryn is largely consistent with its jurisdictional boundary, with the exception of removing the portion of territory lying to the southern end of the District boundary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area lies within the Town of Loomis, and is comprised of 111 parcels, approximately a total of </a:t>
            </a:r>
            <a:r>
              <a:rPr lang="en-US" dirty="0">
                <a:highlight>
                  <a:srgbClr val="FFFF00"/>
                </a:highlight>
              </a:rPr>
              <a:t>121</a:t>
            </a:r>
            <a:r>
              <a:rPr lang="en-US" dirty="0"/>
              <a:t> acres in size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noted earlier, the Town of Loomis is largely serviced by the South Placer FPD, therefore it is recommended this area be removed from the District’s SOI with the anticipation of a future detachment from the district boundary upon receipt of a completed change of organization application;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additional context: the District’s existing service area/boundary spans 17.8 square miles and is anchored by the South Placer FPD to the south and Newcastle FPD to the north/east. </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5B9CFC5-24D1-0B01-86B3-B94C985FBC51}"/>
              </a:ext>
            </a:extLst>
          </p:cNvPr>
          <p:cNvSpPr>
            <a:spLocks noGrp="1"/>
          </p:cNvSpPr>
          <p:nvPr>
            <p:ph type="sldNum" sz="quarter" idx="5"/>
          </p:nvPr>
        </p:nvSpPr>
        <p:spPr/>
        <p:txBody>
          <a:bodyPr/>
          <a:lstStyle/>
          <a:p>
            <a:fld id="{A1D8711F-CD91-EE45-A743-8E41ED9E5578}" type="slidenum">
              <a:rPr lang="en-US" smtClean="0"/>
              <a:t>11</a:t>
            </a:fld>
            <a:endParaRPr lang="en-US"/>
          </a:p>
        </p:txBody>
      </p:sp>
    </p:spTree>
    <p:extLst>
      <p:ext uri="{BB962C8B-B14F-4D97-AF65-F5344CB8AC3E}">
        <p14:creationId xmlns:p14="http://schemas.microsoft.com/office/powerpoint/2010/main" val="1114869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851AA-7861-ABCA-D087-A2F4C07CB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98398-DC9D-A305-31B2-65EBAFF97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2098E3-CA2F-52EA-891A-09A6CAE7868F}"/>
              </a:ext>
            </a:extLst>
          </p:cNvPr>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Staff is recommending expanding the District’s sphere to include the entire Town of Loomis to align with current and future service needs.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This is with the exception of the Sierra Bluffs community which is proposed to be excluded from the District’s Sphere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This correction addresses an oversight from Rocklin’s 1982 annexation of the Sierra Bluffs community, when the concurrent detachment from South Placer FPD was not formalized.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Therefore the proposed expansion of the District’s Sphere, with the exception of the Sierra Bluffs community, further supports the commission’s goal to establish boundaries and orderly growth, consistent with statue and LAFCO policy</a:t>
            </a:r>
            <a:endParaRPr lang="en-US" dirty="0"/>
          </a:p>
        </p:txBody>
      </p:sp>
      <p:sp>
        <p:nvSpPr>
          <p:cNvPr id="4" name="Slide Number Placeholder 3">
            <a:extLst>
              <a:ext uri="{FF2B5EF4-FFF2-40B4-BE49-F238E27FC236}">
                <a16:creationId xmlns:a16="http://schemas.microsoft.com/office/drawing/2014/main" id="{FC4F5231-0B87-76BA-5830-B6815BEE988E}"/>
              </a:ext>
            </a:extLst>
          </p:cNvPr>
          <p:cNvSpPr>
            <a:spLocks noGrp="1"/>
          </p:cNvSpPr>
          <p:nvPr>
            <p:ph type="sldNum" sz="quarter" idx="5"/>
          </p:nvPr>
        </p:nvSpPr>
        <p:spPr/>
        <p:txBody>
          <a:bodyPr/>
          <a:lstStyle/>
          <a:p>
            <a:fld id="{287AD02D-6F65-C348-B5F4-AE8BFB611B1B}" type="slidenum">
              <a:rPr lang="en-US" smtClean="0"/>
              <a:t>12</a:t>
            </a:fld>
            <a:endParaRPr lang="en-US"/>
          </a:p>
        </p:txBody>
      </p:sp>
    </p:spTree>
    <p:extLst>
      <p:ext uri="{BB962C8B-B14F-4D97-AF65-F5344CB8AC3E}">
        <p14:creationId xmlns:p14="http://schemas.microsoft.com/office/powerpoint/2010/main" val="1612731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35000" t="68000" r="65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8DBB-2355-3C5A-F658-FA26379CF2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FFA645-48CC-1566-1504-4B4E3A5F0A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DBF189-2EBB-2CD9-B33B-11644BB15C9E}"/>
              </a:ext>
            </a:extLst>
          </p:cNvPr>
          <p:cNvSpPr>
            <a:spLocks noGrp="1"/>
          </p:cNvSpPr>
          <p:nvPr>
            <p:ph type="dt" sz="half" idx="10"/>
          </p:nvPr>
        </p:nvSpPr>
        <p:spPr/>
        <p:txBody>
          <a:bodyPr/>
          <a:lstStyle/>
          <a:p>
            <a:fld id="{CD424D06-5EC3-4648-93DD-D1589FBD4FE7}" type="datetimeFigureOut">
              <a:rPr lang="en-US" smtClean="0"/>
              <a:t>9/11/2025</a:t>
            </a:fld>
            <a:endParaRPr lang="en-US"/>
          </a:p>
        </p:txBody>
      </p:sp>
      <p:sp>
        <p:nvSpPr>
          <p:cNvPr id="5" name="Footer Placeholder 4">
            <a:extLst>
              <a:ext uri="{FF2B5EF4-FFF2-40B4-BE49-F238E27FC236}">
                <a16:creationId xmlns:a16="http://schemas.microsoft.com/office/drawing/2014/main" id="{E27B5072-6E19-030B-5122-864718BD8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E15FE-3B1D-DD52-DFCA-261151F201EB}"/>
              </a:ext>
            </a:extLst>
          </p:cNvPr>
          <p:cNvSpPr>
            <a:spLocks noGrp="1"/>
          </p:cNvSpPr>
          <p:nvPr>
            <p:ph type="sldNum" sz="quarter" idx="12"/>
          </p:nvPr>
        </p:nvSpPr>
        <p:spPr/>
        <p:txBody>
          <a:bodyPr/>
          <a:lstStyle/>
          <a:p>
            <a:fld id="{94FAA9AA-054E-495C-8621-87C4AB54FD40}" type="slidenum">
              <a:rPr lang="en-US" smtClean="0"/>
              <a:t>‹#›</a:t>
            </a:fld>
            <a:endParaRPr lang="en-US"/>
          </a:p>
        </p:txBody>
      </p:sp>
      <p:sp>
        <p:nvSpPr>
          <p:cNvPr id="7" name="Rectangle 6">
            <a:extLst>
              <a:ext uri="{FF2B5EF4-FFF2-40B4-BE49-F238E27FC236}">
                <a16:creationId xmlns:a16="http://schemas.microsoft.com/office/drawing/2014/main" id="{1160140A-8C37-3DF1-C8E5-ACEE2C140182}"/>
              </a:ext>
            </a:extLst>
          </p:cNvPr>
          <p:cNvSpPr/>
          <p:nvPr userDrawn="1"/>
        </p:nvSpPr>
        <p:spPr>
          <a:xfrm>
            <a:off x="11670707" y="0"/>
            <a:ext cx="52129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8B931B6-A6F9-5DA1-2074-296D6997293E}"/>
              </a:ext>
            </a:extLst>
          </p:cNvPr>
          <p:cNvSpPr/>
          <p:nvPr userDrawn="1"/>
        </p:nvSpPr>
        <p:spPr>
          <a:xfrm>
            <a:off x="0" y="0"/>
            <a:ext cx="52129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216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09871-7AC2-35E8-36E6-602AB3BE6D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C0D2BD-115F-CDF1-F915-4D7D297ACD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F2E8150-2652-94F5-4EEB-2B9A79EF7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AE513-7461-D68A-4938-A56344D257B9}"/>
              </a:ext>
            </a:extLst>
          </p:cNvPr>
          <p:cNvSpPr>
            <a:spLocks noGrp="1"/>
          </p:cNvSpPr>
          <p:nvPr>
            <p:ph type="dt" sz="half" idx="10"/>
          </p:nvPr>
        </p:nvSpPr>
        <p:spPr/>
        <p:txBody>
          <a:bodyPr/>
          <a:lstStyle/>
          <a:p>
            <a:fld id="{CD424D06-5EC3-4648-93DD-D1589FBD4FE7}" type="datetimeFigureOut">
              <a:rPr lang="en-US" smtClean="0"/>
              <a:t>9/11/2025</a:t>
            </a:fld>
            <a:endParaRPr lang="en-US"/>
          </a:p>
        </p:txBody>
      </p:sp>
      <p:sp>
        <p:nvSpPr>
          <p:cNvPr id="6" name="Footer Placeholder 5">
            <a:extLst>
              <a:ext uri="{FF2B5EF4-FFF2-40B4-BE49-F238E27FC236}">
                <a16:creationId xmlns:a16="http://schemas.microsoft.com/office/drawing/2014/main" id="{975C43C4-8293-4F96-B647-56368EF671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46A31-4594-6BEF-9876-0B0AD6859ED9}"/>
              </a:ext>
            </a:extLst>
          </p:cNvPr>
          <p:cNvSpPr>
            <a:spLocks noGrp="1"/>
          </p:cNvSpPr>
          <p:nvPr>
            <p:ph type="sldNum" sz="quarter" idx="12"/>
          </p:nvPr>
        </p:nvSpPr>
        <p:spPr/>
        <p:txBody>
          <a:bodyPr/>
          <a:lstStyle/>
          <a:p>
            <a:fld id="{94FAA9AA-054E-495C-8621-87C4AB54FD40}" type="slidenum">
              <a:rPr lang="en-US" smtClean="0"/>
              <a:t>‹#›</a:t>
            </a:fld>
            <a:endParaRPr lang="en-US"/>
          </a:p>
        </p:txBody>
      </p:sp>
    </p:spTree>
    <p:extLst>
      <p:ext uri="{BB962C8B-B14F-4D97-AF65-F5344CB8AC3E}">
        <p14:creationId xmlns:p14="http://schemas.microsoft.com/office/powerpoint/2010/main" val="91818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FB2C-EE29-B0BC-74B0-876E1F2F7B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3C33F-E8F4-FC68-D21E-191CCF82EA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BF828-75C0-AF74-3EF8-7478A1EE36A0}"/>
              </a:ext>
            </a:extLst>
          </p:cNvPr>
          <p:cNvSpPr>
            <a:spLocks noGrp="1"/>
          </p:cNvSpPr>
          <p:nvPr>
            <p:ph type="dt" sz="half" idx="10"/>
          </p:nvPr>
        </p:nvSpPr>
        <p:spPr/>
        <p:txBody>
          <a:bodyPr/>
          <a:lstStyle/>
          <a:p>
            <a:fld id="{CD424D06-5EC3-4648-93DD-D1589FBD4FE7}" type="datetimeFigureOut">
              <a:rPr lang="en-US" smtClean="0"/>
              <a:t>9/11/2025</a:t>
            </a:fld>
            <a:endParaRPr lang="en-US"/>
          </a:p>
        </p:txBody>
      </p:sp>
      <p:sp>
        <p:nvSpPr>
          <p:cNvPr id="5" name="Footer Placeholder 4">
            <a:extLst>
              <a:ext uri="{FF2B5EF4-FFF2-40B4-BE49-F238E27FC236}">
                <a16:creationId xmlns:a16="http://schemas.microsoft.com/office/drawing/2014/main" id="{70C5AEA5-EAFD-C849-031A-43810B932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4D08B-8B28-5F3E-9295-925B6E50FB56}"/>
              </a:ext>
            </a:extLst>
          </p:cNvPr>
          <p:cNvSpPr>
            <a:spLocks noGrp="1"/>
          </p:cNvSpPr>
          <p:nvPr>
            <p:ph type="sldNum" sz="quarter" idx="12"/>
          </p:nvPr>
        </p:nvSpPr>
        <p:spPr/>
        <p:txBody>
          <a:bodyPr/>
          <a:lstStyle/>
          <a:p>
            <a:fld id="{94FAA9AA-054E-495C-8621-87C4AB54FD40}" type="slidenum">
              <a:rPr lang="en-US" smtClean="0"/>
              <a:t>‹#›</a:t>
            </a:fld>
            <a:endParaRPr lang="en-US"/>
          </a:p>
        </p:txBody>
      </p:sp>
    </p:spTree>
    <p:extLst>
      <p:ext uri="{BB962C8B-B14F-4D97-AF65-F5344CB8AC3E}">
        <p14:creationId xmlns:p14="http://schemas.microsoft.com/office/powerpoint/2010/main" val="2102423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7917B0-E6E3-91D5-F52C-0F1DC0E79E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899BD7-055A-B9D0-EFC2-58065F637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A3ADE-62A3-67F1-2085-2E86034A8F05}"/>
              </a:ext>
            </a:extLst>
          </p:cNvPr>
          <p:cNvSpPr>
            <a:spLocks noGrp="1"/>
          </p:cNvSpPr>
          <p:nvPr>
            <p:ph type="dt" sz="half" idx="10"/>
          </p:nvPr>
        </p:nvSpPr>
        <p:spPr/>
        <p:txBody>
          <a:bodyPr/>
          <a:lstStyle/>
          <a:p>
            <a:fld id="{CD424D06-5EC3-4648-93DD-D1589FBD4FE7}" type="datetimeFigureOut">
              <a:rPr lang="en-US" smtClean="0"/>
              <a:t>9/11/2025</a:t>
            </a:fld>
            <a:endParaRPr lang="en-US"/>
          </a:p>
        </p:txBody>
      </p:sp>
      <p:sp>
        <p:nvSpPr>
          <p:cNvPr id="5" name="Footer Placeholder 4">
            <a:extLst>
              <a:ext uri="{FF2B5EF4-FFF2-40B4-BE49-F238E27FC236}">
                <a16:creationId xmlns:a16="http://schemas.microsoft.com/office/drawing/2014/main" id="{BA1C8C89-0FA2-9136-AFE8-1DB0D21D8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7E882-FE19-56A7-1F1C-2F127DC45197}"/>
              </a:ext>
            </a:extLst>
          </p:cNvPr>
          <p:cNvSpPr>
            <a:spLocks noGrp="1"/>
          </p:cNvSpPr>
          <p:nvPr>
            <p:ph type="sldNum" sz="quarter" idx="12"/>
          </p:nvPr>
        </p:nvSpPr>
        <p:spPr/>
        <p:txBody>
          <a:bodyPr/>
          <a:lstStyle/>
          <a:p>
            <a:fld id="{94FAA9AA-054E-495C-8621-87C4AB54FD40}" type="slidenum">
              <a:rPr lang="en-US" smtClean="0"/>
              <a:t>‹#›</a:t>
            </a:fld>
            <a:endParaRPr lang="en-US"/>
          </a:p>
        </p:txBody>
      </p:sp>
    </p:spTree>
    <p:extLst>
      <p:ext uri="{BB962C8B-B14F-4D97-AF65-F5344CB8AC3E}">
        <p14:creationId xmlns:p14="http://schemas.microsoft.com/office/powerpoint/2010/main" val="3714311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F63D-088D-A567-98E2-3E892F16D82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4EBC6BE-5669-629B-4EAE-34D06C0363FB}"/>
              </a:ext>
            </a:extLst>
          </p:cNvPr>
          <p:cNvSpPr>
            <a:spLocks noGrp="1"/>
          </p:cNvSpPr>
          <p:nvPr>
            <p:ph type="dt" sz="half" idx="10"/>
          </p:nvPr>
        </p:nvSpPr>
        <p:spPr/>
        <p:txBody>
          <a:bodyPr/>
          <a:lstStyle/>
          <a:p>
            <a:fld id="{CD424D06-5EC3-4648-93DD-D1589FBD4FE7}" type="datetimeFigureOut">
              <a:rPr lang="en-US" smtClean="0"/>
              <a:t>9/11/2025</a:t>
            </a:fld>
            <a:endParaRPr lang="en-US"/>
          </a:p>
        </p:txBody>
      </p:sp>
      <p:sp>
        <p:nvSpPr>
          <p:cNvPr id="4" name="Footer Placeholder 3">
            <a:extLst>
              <a:ext uri="{FF2B5EF4-FFF2-40B4-BE49-F238E27FC236}">
                <a16:creationId xmlns:a16="http://schemas.microsoft.com/office/drawing/2014/main" id="{C20EBD62-82B9-98A0-8D95-005F226109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4793DB-22A0-FD51-8DCC-3E26C81FE357}"/>
              </a:ext>
            </a:extLst>
          </p:cNvPr>
          <p:cNvSpPr>
            <a:spLocks noGrp="1"/>
          </p:cNvSpPr>
          <p:nvPr>
            <p:ph type="sldNum" sz="quarter" idx="12"/>
          </p:nvPr>
        </p:nvSpPr>
        <p:spPr/>
        <p:txBody>
          <a:bodyPr/>
          <a:lstStyle/>
          <a:p>
            <a:fld id="{94FAA9AA-054E-495C-8621-87C4AB54FD40}" type="slidenum">
              <a:rPr lang="en-US" smtClean="0"/>
              <a:t>‹#›</a:t>
            </a:fld>
            <a:endParaRPr lang="en-US"/>
          </a:p>
        </p:txBody>
      </p:sp>
      <p:sp>
        <p:nvSpPr>
          <p:cNvPr id="6" name="Rectangle 5">
            <a:extLst>
              <a:ext uri="{FF2B5EF4-FFF2-40B4-BE49-F238E27FC236}">
                <a16:creationId xmlns:a16="http://schemas.microsoft.com/office/drawing/2014/main" id="{8968601D-983A-D17C-E889-45D44A35AE12}"/>
              </a:ext>
            </a:extLst>
          </p:cNvPr>
          <p:cNvSpPr/>
          <p:nvPr userDrawn="1"/>
        </p:nvSpPr>
        <p:spPr>
          <a:xfrm>
            <a:off x="0" y="0"/>
            <a:ext cx="352425" cy="6858000"/>
          </a:xfrm>
          <a:prstGeom prst="rect">
            <a:avLst/>
          </a:prstGeom>
          <a:solidFill>
            <a:srgbClr val="EC8C36"/>
          </a:solidFill>
          <a:ln>
            <a:solidFill>
              <a:srgbClr val="EC8C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A001D9-0F7C-E6D4-6D28-B2D15616AA6C}"/>
              </a:ext>
            </a:extLst>
          </p:cNvPr>
          <p:cNvSpPr/>
          <p:nvPr userDrawn="1"/>
        </p:nvSpPr>
        <p:spPr>
          <a:xfrm>
            <a:off x="11840308" y="0"/>
            <a:ext cx="352425" cy="6858000"/>
          </a:xfrm>
          <a:prstGeom prst="rect">
            <a:avLst/>
          </a:prstGeom>
          <a:solidFill>
            <a:srgbClr val="EC8C36"/>
          </a:solidFill>
          <a:ln>
            <a:solidFill>
              <a:srgbClr val="EC8C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09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l="35000" t="68000" r="65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8DBB-2355-3C5A-F658-FA26379CF2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FFA645-48CC-1566-1504-4B4E3A5F0A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DBF189-2EBB-2CD9-B33B-11644BB15C9E}"/>
              </a:ext>
            </a:extLst>
          </p:cNvPr>
          <p:cNvSpPr>
            <a:spLocks noGrp="1"/>
          </p:cNvSpPr>
          <p:nvPr>
            <p:ph type="dt" sz="half" idx="10"/>
          </p:nvPr>
        </p:nvSpPr>
        <p:spPr/>
        <p:txBody>
          <a:bodyPr/>
          <a:lstStyle/>
          <a:p>
            <a:fld id="{CD424D06-5EC3-4648-93DD-D1589FBD4FE7}" type="datetimeFigureOut">
              <a:rPr lang="en-US" smtClean="0"/>
              <a:t>9/11/2025</a:t>
            </a:fld>
            <a:endParaRPr lang="en-US"/>
          </a:p>
        </p:txBody>
      </p:sp>
      <p:sp>
        <p:nvSpPr>
          <p:cNvPr id="5" name="Footer Placeholder 4">
            <a:extLst>
              <a:ext uri="{FF2B5EF4-FFF2-40B4-BE49-F238E27FC236}">
                <a16:creationId xmlns:a16="http://schemas.microsoft.com/office/drawing/2014/main" id="{E27B5072-6E19-030B-5122-864718BD8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E15FE-3B1D-DD52-DFCA-261151F201EB}"/>
              </a:ext>
            </a:extLst>
          </p:cNvPr>
          <p:cNvSpPr>
            <a:spLocks noGrp="1"/>
          </p:cNvSpPr>
          <p:nvPr>
            <p:ph type="sldNum" sz="quarter" idx="12"/>
          </p:nvPr>
        </p:nvSpPr>
        <p:spPr/>
        <p:txBody>
          <a:bodyPr/>
          <a:lstStyle/>
          <a:p>
            <a:fld id="{94FAA9AA-054E-495C-8621-87C4AB54FD40}" type="slidenum">
              <a:rPr lang="en-US" smtClean="0"/>
              <a:t>‹#›</a:t>
            </a:fld>
            <a:endParaRPr lang="en-US"/>
          </a:p>
        </p:txBody>
      </p:sp>
      <p:sp>
        <p:nvSpPr>
          <p:cNvPr id="7" name="Rectangle 6">
            <a:extLst>
              <a:ext uri="{FF2B5EF4-FFF2-40B4-BE49-F238E27FC236}">
                <a16:creationId xmlns:a16="http://schemas.microsoft.com/office/drawing/2014/main" id="{1160140A-8C37-3DF1-C8E5-ACEE2C140182}"/>
              </a:ext>
            </a:extLst>
          </p:cNvPr>
          <p:cNvSpPr/>
          <p:nvPr userDrawn="1"/>
        </p:nvSpPr>
        <p:spPr>
          <a:xfrm>
            <a:off x="11670707" y="0"/>
            <a:ext cx="52129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8B931B6-A6F9-5DA1-2074-296D6997293E}"/>
              </a:ext>
            </a:extLst>
          </p:cNvPr>
          <p:cNvSpPr/>
          <p:nvPr userDrawn="1"/>
        </p:nvSpPr>
        <p:spPr>
          <a:xfrm>
            <a:off x="0" y="0"/>
            <a:ext cx="52129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50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988DD-AF38-197C-3845-F767B385D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D83CB-69B8-3903-6CD3-B452857806B8}"/>
              </a:ext>
            </a:extLst>
          </p:cNvPr>
          <p:cNvSpPr>
            <a:spLocks noGrp="1"/>
          </p:cNvSpPr>
          <p:nvPr>
            <p:ph idx="1"/>
          </p:nvPr>
        </p:nvSpPr>
        <p:spPr>
          <a:xfrm>
            <a:off x="838200" y="1690688"/>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2B95B1-F5AB-FFCB-35AB-D1286C5C6A4E}"/>
              </a:ext>
            </a:extLst>
          </p:cNvPr>
          <p:cNvSpPr>
            <a:spLocks noGrp="1"/>
          </p:cNvSpPr>
          <p:nvPr>
            <p:ph type="dt" sz="half" idx="10"/>
          </p:nvPr>
        </p:nvSpPr>
        <p:spPr/>
        <p:txBody>
          <a:bodyPr/>
          <a:lstStyle/>
          <a:p>
            <a:fld id="{CD424D06-5EC3-4648-93DD-D1589FBD4FE7}" type="datetimeFigureOut">
              <a:rPr lang="en-US" smtClean="0"/>
              <a:t>9/11/2025</a:t>
            </a:fld>
            <a:endParaRPr lang="en-US"/>
          </a:p>
        </p:txBody>
      </p:sp>
      <p:sp>
        <p:nvSpPr>
          <p:cNvPr id="5" name="Footer Placeholder 4">
            <a:extLst>
              <a:ext uri="{FF2B5EF4-FFF2-40B4-BE49-F238E27FC236}">
                <a16:creationId xmlns:a16="http://schemas.microsoft.com/office/drawing/2014/main" id="{D48561CF-317E-9F84-8DA8-BD9A6D894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EA178-5E56-7BEA-F008-F2675ED529DD}"/>
              </a:ext>
            </a:extLst>
          </p:cNvPr>
          <p:cNvSpPr>
            <a:spLocks noGrp="1"/>
          </p:cNvSpPr>
          <p:nvPr>
            <p:ph type="sldNum" sz="quarter" idx="12"/>
          </p:nvPr>
        </p:nvSpPr>
        <p:spPr/>
        <p:txBody>
          <a:bodyPr/>
          <a:lstStyle/>
          <a:p>
            <a:fld id="{94FAA9AA-054E-495C-8621-87C4AB54FD40}" type="slidenum">
              <a:rPr lang="en-US" smtClean="0"/>
              <a:t>‹#›</a:t>
            </a:fld>
            <a:endParaRPr lang="en-US"/>
          </a:p>
        </p:txBody>
      </p:sp>
    </p:spTree>
    <p:extLst>
      <p:ext uri="{BB962C8B-B14F-4D97-AF65-F5344CB8AC3E}">
        <p14:creationId xmlns:p14="http://schemas.microsoft.com/office/powerpoint/2010/main" val="374463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8790-2137-1F69-0BE1-82D4015B94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258742-8183-F9DF-0486-58912C9222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92946A-FDA9-9CBE-4351-B6AD1C38C198}"/>
              </a:ext>
            </a:extLst>
          </p:cNvPr>
          <p:cNvSpPr>
            <a:spLocks noGrp="1"/>
          </p:cNvSpPr>
          <p:nvPr>
            <p:ph type="dt" sz="half" idx="10"/>
          </p:nvPr>
        </p:nvSpPr>
        <p:spPr/>
        <p:txBody>
          <a:bodyPr/>
          <a:lstStyle/>
          <a:p>
            <a:fld id="{CD424D06-5EC3-4648-93DD-D1589FBD4FE7}" type="datetimeFigureOut">
              <a:rPr lang="en-US" smtClean="0"/>
              <a:t>9/11/2025</a:t>
            </a:fld>
            <a:endParaRPr lang="en-US"/>
          </a:p>
        </p:txBody>
      </p:sp>
      <p:sp>
        <p:nvSpPr>
          <p:cNvPr id="5" name="Footer Placeholder 4">
            <a:extLst>
              <a:ext uri="{FF2B5EF4-FFF2-40B4-BE49-F238E27FC236}">
                <a16:creationId xmlns:a16="http://schemas.microsoft.com/office/drawing/2014/main" id="{98923AB2-FFB9-295E-710E-8E8411DB4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23B3F-40CE-849F-4A87-C5FE9E248DED}"/>
              </a:ext>
            </a:extLst>
          </p:cNvPr>
          <p:cNvSpPr>
            <a:spLocks noGrp="1"/>
          </p:cNvSpPr>
          <p:nvPr>
            <p:ph type="sldNum" sz="quarter" idx="12"/>
          </p:nvPr>
        </p:nvSpPr>
        <p:spPr/>
        <p:txBody>
          <a:bodyPr/>
          <a:lstStyle/>
          <a:p>
            <a:fld id="{94FAA9AA-054E-495C-8621-87C4AB54FD40}" type="slidenum">
              <a:rPr lang="en-US" smtClean="0"/>
              <a:t>‹#›</a:t>
            </a:fld>
            <a:endParaRPr lang="en-US"/>
          </a:p>
        </p:txBody>
      </p:sp>
    </p:spTree>
    <p:extLst>
      <p:ext uri="{BB962C8B-B14F-4D97-AF65-F5344CB8AC3E}">
        <p14:creationId xmlns:p14="http://schemas.microsoft.com/office/powerpoint/2010/main" val="99830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8BE5-2AE5-08A4-97E6-5345B8A4904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13AE11-BDD4-64F0-B1B8-5D368ED16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5FB265-DC3B-209C-0146-F4C61DF9A1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8D85BC-2EB4-265C-BAC4-26C7B65AE8F9}"/>
              </a:ext>
            </a:extLst>
          </p:cNvPr>
          <p:cNvSpPr>
            <a:spLocks noGrp="1"/>
          </p:cNvSpPr>
          <p:nvPr>
            <p:ph type="dt" sz="half" idx="10"/>
          </p:nvPr>
        </p:nvSpPr>
        <p:spPr/>
        <p:txBody>
          <a:bodyPr/>
          <a:lstStyle/>
          <a:p>
            <a:fld id="{CD424D06-5EC3-4648-93DD-D1589FBD4FE7}" type="datetimeFigureOut">
              <a:rPr lang="en-US" smtClean="0"/>
              <a:t>9/11/2025</a:t>
            </a:fld>
            <a:endParaRPr lang="en-US"/>
          </a:p>
        </p:txBody>
      </p:sp>
      <p:sp>
        <p:nvSpPr>
          <p:cNvPr id="6" name="Footer Placeholder 5">
            <a:extLst>
              <a:ext uri="{FF2B5EF4-FFF2-40B4-BE49-F238E27FC236}">
                <a16:creationId xmlns:a16="http://schemas.microsoft.com/office/drawing/2014/main" id="{EC550BB5-04CD-0230-959D-60CC567FA5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8344C-6A6D-22B5-DDF3-006B2314AABF}"/>
              </a:ext>
            </a:extLst>
          </p:cNvPr>
          <p:cNvSpPr>
            <a:spLocks noGrp="1"/>
          </p:cNvSpPr>
          <p:nvPr>
            <p:ph type="sldNum" sz="quarter" idx="12"/>
          </p:nvPr>
        </p:nvSpPr>
        <p:spPr/>
        <p:txBody>
          <a:bodyPr/>
          <a:lstStyle/>
          <a:p>
            <a:fld id="{94FAA9AA-054E-495C-8621-87C4AB54FD40}" type="slidenum">
              <a:rPr lang="en-US" smtClean="0"/>
              <a:t>‹#›</a:t>
            </a:fld>
            <a:endParaRPr lang="en-US"/>
          </a:p>
        </p:txBody>
      </p:sp>
    </p:spTree>
    <p:extLst>
      <p:ext uri="{BB962C8B-B14F-4D97-AF65-F5344CB8AC3E}">
        <p14:creationId xmlns:p14="http://schemas.microsoft.com/office/powerpoint/2010/main" val="201797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3FB3-BB67-7F7F-59E5-E4057EA62F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781B83-AFB1-3C44-BAAF-27CFB310C9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37FBC4-13BB-F944-35D2-6C397D9D22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FBD129-0AD7-22A1-385B-4712C9B749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26AE76-B546-C911-4D82-F0BEF0B816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47D15-F180-4F30-191D-AA8A976EBC77}"/>
              </a:ext>
            </a:extLst>
          </p:cNvPr>
          <p:cNvSpPr>
            <a:spLocks noGrp="1"/>
          </p:cNvSpPr>
          <p:nvPr>
            <p:ph type="dt" sz="half" idx="10"/>
          </p:nvPr>
        </p:nvSpPr>
        <p:spPr/>
        <p:txBody>
          <a:bodyPr/>
          <a:lstStyle/>
          <a:p>
            <a:fld id="{CD424D06-5EC3-4648-93DD-D1589FBD4FE7}" type="datetimeFigureOut">
              <a:rPr lang="en-US" smtClean="0"/>
              <a:t>9/11/2025</a:t>
            </a:fld>
            <a:endParaRPr lang="en-US"/>
          </a:p>
        </p:txBody>
      </p:sp>
      <p:sp>
        <p:nvSpPr>
          <p:cNvPr id="8" name="Footer Placeholder 7">
            <a:extLst>
              <a:ext uri="{FF2B5EF4-FFF2-40B4-BE49-F238E27FC236}">
                <a16:creationId xmlns:a16="http://schemas.microsoft.com/office/drawing/2014/main" id="{9A6FF4C5-D926-23A8-C25E-48078558B8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C189E0-9286-3E56-2412-EECE7DB84FAB}"/>
              </a:ext>
            </a:extLst>
          </p:cNvPr>
          <p:cNvSpPr>
            <a:spLocks noGrp="1"/>
          </p:cNvSpPr>
          <p:nvPr>
            <p:ph type="sldNum" sz="quarter" idx="12"/>
          </p:nvPr>
        </p:nvSpPr>
        <p:spPr/>
        <p:txBody>
          <a:bodyPr/>
          <a:lstStyle/>
          <a:p>
            <a:fld id="{94FAA9AA-054E-495C-8621-87C4AB54FD40}" type="slidenum">
              <a:rPr lang="en-US" smtClean="0"/>
              <a:t>‹#›</a:t>
            </a:fld>
            <a:endParaRPr lang="en-US"/>
          </a:p>
        </p:txBody>
      </p:sp>
    </p:spTree>
    <p:extLst>
      <p:ext uri="{BB962C8B-B14F-4D97-AF65-F5344CB8AC3E}">
        <p14:creationId xmlns:p14="http://schemas.microsoft.com/office/powerpoint/2010/main" val="239805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066EF-8D47-4F95-3B7D-DE0C52915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75FB3F-AB83-9EC9-51AC-5B127DDF422E}"/>
              </a:ext>
            </a:extLst>
          </p:cNvPr>
          <p:cNvSpPr>
            <a:spLocks noGrp="1"/>
          </p:cNvSpPr>
          <p:nvPr>
            <p:ph type="dt" sz="half" idx="10"/>
          </p:nvPr>
        </p:nvSpPr>
        <p:spPr/>
        <p:txBody>
          <a:bodyPr/>
          <a:lstStyle/>
          <a:p>
            <a:fld id="{CD424D06-5EC3-4648-93DD-D1589FBD4FE7}" type="datetimeFigureOut">
              <a:rPr lang="en-US" smtClean="0"/>
              <a:t>9/11/2025</a:t>
            </a:fld>
            <a:endParaRPr lang="en-US"/>
          </a:p>
        </p:txBody>
      </p:sp>
      <p:sp>
        <p:nvSpPr>
          <p:cNvPr id="4" name="Footer Placeholder 3">
            <a:extLst>
              <a:ext uri="{FF2B5EF4-FFF2-40B4-BE49-F238E27FC236}">
                <a16:creationId xmlns:a16="http://schemas.microsoft.com/office/drawing/2014/main" id="{20F0FFE2-1650-2669-965C-E0E449E25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B44471-E605-F3FC-4902-1402C0F1F632}"/>
              </a:ext>
            </a:extLst>
          </p:cNvPr>
          <p:cNvSpPr>
            <a:spLocks noGrp="1"/>
          </p:cNvSpPr>
          <p:nvPr>
            <p:ph type="sldNum" sz="quarter" idx="12"/>
          </p:nvPr>
        </p:nvSpPr>
        <p:spPr/>
        <p:txBody>
          <a:bodyPr/>
          <a:lstStyle/>
          <a:p>
            <a:fld id="{94FAA9AA-054E-495C-8621-87C4AB54FD40}" type="slidenum">
              <a:rPr lang="en-US" smtClean="0"/>
              <a:t>‹#›</a:t>
            </a:fld>
            <a:endParaRPr lang="en-US"/>
          </a:p>
        </p:txBody>
      </p:sp>
    </p:spTree>
    <p:extLst>
      <p:ext uri="{BB962C8B-B14F-4D97-AF65-F5344CB8AC3E}">
        <p14:creationId xmlns:p14="http://schemas.microsoft.com/office/powerpoint/2010/main" val="179714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4295C4-DBFD-458F-D22C-F73C22E64B29}"/>
              </a:ext>
            </a:extLst>
          </p:cNvPr>
          <p:cNvSpPr>
            <a:spLocks noGrp="1"/>
          </p:cNvSpPr>
          <p:nvPr>
            <p:ph type="dt" sz="half" idx="10"/>
          </p:nvPr>
        </p:nvSpPr>
        <p:spPr/>
        <p:txBody>
          <a:bodyPr/>
          <a:lstStyle/>
          <a:p>
            <a:fld id="{CD424D06-5EC3-4648-93DD-D1589FBD4FE7}" type="datetimeFigureOut">
              <a:rPr lang="en-US" smtClean="0"/>
              <a:t>9/11/2025</a:t>
            </a:fld>
            <a:endParaRPr lang="en-US"/>
          </a:p>
        </p:txBody>
      </p:sp>
      <p:sp>
        <p:nvSpPr>
          <p:cNvPr id="3" name="Footer Placeholder 2">
            <a:extLst>
              <a:ext uri="{FF2B5EF4-FFF2-40B4-BE49-F238E27FC236}">
                <a16:creationId xmlns:a16="http://schemas.microsoft.com/office/drawing/2014/main" id="{A5169FBA-9E4C-EA76-246F-C57854905E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8A59A8-49AD-1AC5-071C-0B58ED4BF803}"/>
              </a:ext>
            </a:extLst>
          </p:cNvPr>
          <p:cNvSpPr>
            <a:spLocks noGrp="1"/>
          </p:cNvSpPr>
          <p:nvPr>
            <p:ph type="sldNum" sz="quarter" idx="12"/>
          </p:nvPr>
        </p:nvSpPr>
        <p:spPr/>
        <p:txBody>
          <a:bodyPr/>
          <a:lstStyle/>
          <a:p>
            <a:fld id="{94FAA9AA-054E-495C-8621-87C4AB54FD40}" type="slidenum">
              <a:rPr lang="en-US" smtClean="0"/>
              <a:t>‹#›</a:t>
            </a:fld>
            <a:endParaRPr lang="en-US"/>
          </a:p>
        </p:txBody>
      </p:sp>
    </p:spTree>
    <p:extLst>
      <p:ext uri="{BB962C8B-B14F-4D97-AF65-F5344CB8AC3E}">
        <p14:creationId xmlns:p14="http://schemas.microsoft.com/office/powerpoint/2010/main" val="283567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E3A7-8ECB-5F99-E985-00FCEE9037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4A4A1C-FAF2-DC88-91D1-EC1AA8E2B3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5487E9-91D3-A376-0EF0-BE23A9E7A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D1A6E2-3B22-1355-D6FB-0C96C0C4727D}"/>
              </a:ext>
            </a:extLst>
          </p:cNvPr>
          <p:cNvSpPr>
            <a:spLocks noGrp="1"/>
          </p:cNvSpPr>
          <p:nvPr>
            <p:ph type="dt" sz="half" idx="10"/>
          </p:nvPr>
        </p:nvSpPr>
        <p:spPr/>
        <p:txBody>
          <a:bodyPr/>
          <a:lstStyle/>
          <a:p>
            <a:fld id="{CD424D06-5EC3-4648-93DD-D1589FBD4FE7}" type="datetimeFigureOut">
              <a:rPr lang="en-US" smtClean="0"/>
              <a:t>9/11/2025</a:t>
            </a:fld>
            <a:endParaRPr lang="en-US"/>
          </a:p>
        </p:txBody>
      </p:sp>
      <p:sp>
        <p:nvSpPr>
          <p:cNvPr id="6" name="Footer Placeholder 5">
            <a:extLst>
              <a:ext uri="{FF2B5EF4-FFF2-40B4-BE49-F238E27FC236}">
                <a16:creationId xmlns:a16="http://schemas.microsoft.com/office/drawing/2014/main" id="{E888953C-6CE6-1F8A-4BC7-36A494E3E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E9D23F-E3C2-CBDB-A7A0-D59D8EDA1E18}"/>
              </a:ext>
            </a:extLst>
          </p:cNvPr>
          <p:cNvSpPr>
            <a:spLocks noGrp="1"/>
          </p:cNvSpPr>
          <p:nvPr>
            <p:ph type="sldNum" sz="quarter" idx="12"/>
          </p:nvPr>
        </p:nvSpPr>
        <p:spPr/>
        <p:txBody>
          <a:bodyPr/>
          <a:lstStyle/>
          <a:p>
            <a:fld id="{94FAA9AA-054E-495C-8621-87C4AB54FD40}" type="slidenum">
              <a:rPr lang="en-US" smtClean="0"/>
              <a:t>‹#›</a:t>
            </a:fld>
            <a:endParaRPr lang="en-US"/>
          </a:p>
        </p:txBody>
      </p:sp>
    </p:spTree>
    <p:extLst>
      <p:ext uri="{BB962C8B-B14F-4D97-AF65-F5344CB8AC3E}">
        <p14:creationId xmlns:p14="http://schemas.microsoft.com/office/powerpoint/2010/main" val="1489776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609817-A779-2E92-63AE-AA02FE141D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EDDBB0-06E8-9E6E-00A4-E8BEE31EE2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1963B-9F6F-964F-C33F-0EBC3DDD94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424D06-5EC3-4648-93DD-D1589FBD4FE7}" type="datetimeFigureOut">
              <a:rPr lang="en-US" smtClean="0"/>
              <a:t>9/11/2025</a:t>
            </a:fld>
            <a:endParaRPr lang="en-US"/>
          </a:p>
        </p:txBody>
      </p:sp>
      <p:sp>
        <p:nvSpPr>
          <p:cNvPr id="5" name="Footer Placeholder 4">
            <a:extLst>
              <a:ext uri="{FF2B5EF4-FFF2-40B4-BE49-F238E27FC236}">
                <a16:creationId xmlns:a16="http://schemas.microsoft.com/office/drawing/2014/main" id="{E3369352-FDB3-A264-6A4A-9F3DA66C0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6941D29-BB74-CF87-3F7D-D46699361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FAA9AA-054E-495C-8621-87C4AB54FD40}" type="slidenum">
              <a:rPr lang="en-US" smtClean="0"/>
              <a:t>‹#›</a:t>
            </a:fld>
            <a:endParaRPr lang="en-US"/>
          </a:p>
        </p:txBody>
      </p:sp>
      <p:sp>
        <p:nvSpPr>
          <p:cNvPr id="7" name="Rectangle 6">
            <a:extLst>
              <a:ext uri="{FF2B5EF4-FFF2-40B4-BE49-F238E27FC236}">
                <a16:creationId xmlns:a16="http://schemas.microsoft.com/office/drawing/2014/main" id="{09BAC6A9-178A-7574-A6EC-0B458A065997}"/>
              </a:ext>
            </a:extLst>
          </p:cNvPr>
          <p:cNvSpPr/>
          <p:nvPr userDrawn="1"/>
        </p:nvSpPr>
        <p:spPr>
          <a:xfrm>
            <a:off x="-3561" y="0"/>
            <a:ext cx="52129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DBA070-E2C9-58D8-3F60-82B48C75E48F}"/>
              </a:ext>
            </a:extLst>
          </p:cNvPr>
          <p:cNvSpPr/>
          <p:nvPr userDrawn="1"/>
        </p:nvSpPr>
        <p:spPr>
          <a:xfrm>
            <a:off x="11670707" y="0"/>
            <a:ext cx="52129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AABD875B-EA74-CB16-5FE6-CBF7FDCC5EFA}"/>
              </a:ext>
            </a:extLst>
          </p:cNvPr>
          <p:cNvPicPr>
            <a:picLocks noChangeAspect="1"/>
          </p:cNvPicPr>
          <p:nvPr userDrawn="1"/>
        </p:nvPicPr>
        <p:blipFill>
          <a:blip r:embed="rId15">
            <a:alphaModFix/>
            <a:extLst>
              <a:ext uri="{28A0092B-C50C-407E-A947-70E740481C1C}">
                <a14:useLocalDpi xmlns:a14="http://schemas.microsoft.com/office/drawing/2010/main" val="0"/>
              </a:ext>
            </a:extLst>
          </a:blip>
          <a:stretch>
            <a:fillRect/>
          </a:stretch>
        </p:blipFill>
        <p:spPr>
          <a:xfrm>
            <a:off x="10225722" y="5286375"/>
            <a:ext cx="1128078" cy="890588"/>
          </a:xfrm>
          <a:prstGeom prst="rect">
            <a:avLst/>
          </a:prstGeom>
        </p:spPr>
      </p:pic>
    </p:spTree>
    <p:extLst>
      <p:ext uri="{BB962C8B-B14F-4D97-AF65-F5344CB8AC3E}">
        <p14:creationId xmlns:p14="http://schemas.microsoft.com/office/powerpoint/2010/main" val="1569979284"/>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20_FAFD9548.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microsoft.com/office/2018/10/relationships/comments" Target="../comments/modernComment_11C_2EA7A89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3EE5B3A-0654-2D3B-D206-ABB02532D6D8}"/>
              </a:ext>
            </a:extLst>
          </p:cNvPr>
          <p:cNvSpPr>
            <a:spLocks noGrp="1"/>
          </p:cNvSpPr>
          <p:nvPr>
            <p:ph type="subTitle" idx="1"/>
          </p:nvPr>
        </p:nvSpPr>
        <p:spPr>
          <a:xfrm>
            <a:off x="1434988" y="4114842"/>
            <a:ext cx="9144000" cy="940276"/>
          </a:xfrm>
        </p:spPr>
        <p:txBody>
          <a:bodyPr>
            <a:normAutofit/>
          </a:bodyPr>
          <a:lstStyle/>
          <a:p>
            <a:r>
              <a:rPr lang="en-US" sz="6000" dirty="0">
                <a:solidFill>
                  <a:schemeClr val="bg2"/>
                </a:solidFill>
              </a:rPr>
              <a:t>August 13, 2025</a:t>
            </a:r>
          </a:p>
        </p:txBody>
      </p:sp>
      <p:pic>
        <p:nvPicPr>
          <p:cNvPr id="4" name="Picture 3" descr="A sign with oranges and a person skiing&#10;&#10;Description automatically generated">
            <a:extLst>
              <a:ext uri="{FF2B5EF4-FFF2-40B4-BE49-F238E27FC236}">
                <a16:creationId xmlns:a16="http://schemas.microsoft.com/office/drawing/2014/main" id="{E36E1407-DFAD-1649-865A-9F2B461AA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82" y="177800"/>
            <a:ext cx="4601188" cy="3632517"/>
          </a:xfrm>
          <a:prstGeom prst="rect">
            <a:avLst/>
          </a:prstGeom>
        </p:spPr>
      </p:pic>
      <p:sp>
        <p:nvSpPr>
          <p:cNvPr id="5" name="Subtitle 2">
            <a:extLst>
              <a:ext uri="{FF2B5EF4-FFF2-40B4-BE49-F238E27FC236}">
                <a16:creationId xmlns:a16="http://schemas.microsoft.com/office/drawing/2014/main" id="{1EBEA847-3139-52EA-E7A6-8163667CF60B}"/>
              </a:ext>
            </a:extLst>
          </p:cNvPr>
          <p:cNvSpPr txBox="1">
            <a:spLocks/>
          </p:cNvSpPr>
          <p:nvPr/>
        </p:nvSpPr>
        <p:spPr>
          <a:xfrm>
            <a:off x="1343025" y="5242960"/>
            <a:ext cx="9070848" cy="6869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chemeClr val="bg2"/>
              </a:solidFill>
            </a:endParaRPr>
          </a:p>
        </p:txBody>
      </p:sp>
    </p:spTree>
    <p:extLst>
      <p:ext uri="{BB962C8B-B14F-4D97-AF65-F5344CB8AC3E}">
        <p14:creationId xmlns:p14="http://schemas.microsoft.com/office/powerpoint/2010/main" val="4108589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E336F-FB50-AFD7-8227-E27E4571F2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1C0736-C608-9397-E44B-0A6C11407EA9}"/>
              </a:ext>
            </a:extLst>
          </p:cNvPr>
          <p:cNvSpPr>
            <a:spLocks noGrp="1"/>
          </p:cNvSpPr>
          <p:nvPr>
            <p:ph type="title"/>
          </p:nvPr>
        </p:nvSpPr>
        <p:spPr>
          <a:xfrm>
            <a:off x="838200" y="120141"/>
            <a:ext cx="10515600" cy="1325563"/>
          </a:xfrm>
        </p:spPr>
        <p:txBody>
          <a:bodyPr/>
          <a:lstStyle/>
          <a:p>
            <a:r>
              <a:rPr lang="en-US" b="1" dirty="0"/>
              <a:t>SOI Update Summary (Continued)</a:t>
            </a:r>
          </a:p>
        </p:txBody>
      </p:sp>
      <p:graphicFrame>
        <p:nvGraphicFramePr>
          <p:cNvPr id="6" name="Content Placeholder 5">
            <a:extLst>
              <a:ext uri="{FF2B5EF4-FFF2-40B4-BE49-F238E27FC236}">
                <a16:creationId xmlns:a16="http://schemas.microsoft.com/office/drawing/2014/main" id="{538B1BFA-E910-C649-E1C4-3F7D8D345E7B}"/>
              </a:ext>
            </a:extLst>
          </p:cNvPr>
          <p:cNvGraphicFramePr>
            <a:graphicFrameLocks noGrp="1"/>
          </p:cNvGraphicFramePr>
          <p:nvPr>
            <p:ph idx="1"/>
          </p:nvPr>
        </p:nvGraphicFramePr>
        <p:xfrm>
          <a:off x="1194617" y="1352940"/>
          <a:ext cx="8686802" cy="4789260"/>
        </p:xfrm>
        <a:graphic>
          <a:graphicData uri="http://schemas.openxmlformats.org/drawingml/2006/table">
            <a:tbl>
              <a:tblPr firstRow="1" bandRow="1">
                <a:tableStyleId>{5940675A-B579-460E-94D1-54222C63F5DA}</a:tableStyleId>
              </a:tblPr>
              <a:tblGrid>
                <a:gridCol w="8686802">
                  <a:extLst>
                    <a:ext uri="{9D8B030D-6E8A-4147-A177-3AD203B41FA5}">
                      <a16:colId xmlns:a16="http://schemas.microsoft.com/office/drawing/2014/main" val="4192729415"/>
                    </a:ext>
                  </a:extLst>
                </a:gridCol>
              </a:tblGrid>
              <a:tr h="587965">
                <a:tc>
                  <a:txBody>
                    <a:bodyPr/>
                    <a:lstStyle/>
                    <a:p>
                      <a:pPr algn="ctr"/>
                      <a:r>
                        <a:rPr lang="en-US" sz="2800" b="1" dirty="0">
                          <a:solidFill>
                            <a:schemeClr val="tx1"/>
                          </a:solidFill>
                        </a:rPr>
                        <a:t>Penryn FPD</a:t>
                      </a:r>
                    </a:p>
                  </a:txBody>
                  <a:tcPr/>
                </a:tc>
                <a:extLst>
                  <a:ext uri="{0D108BD9-81ED-4DB2-BD59-A6C34878D82A}">
                    <a16:rowId xmlns:a16="http://schemas.microsoft.com/office/drawing/2014/main" val="2738452225"/>
                  </a:ext>
                </a:extLst>
              </a:tr>
              <a:tr h="346063">
                <a:tc>
                  <a:txBody>
                    <a:bodyPr/>
                    <a:lstStyle/>
                    <a:p>
                      <a:pPr algn="ctr"/>
                      <a:r>
                        <a:rPr lang="en-US" b="1" dirty="0"/>
                        <a:t>Reduced SOI</a:t>
                      </a:r>
                    </a:p>
                  </a:txBody>
                  <a:tcPr/>
                </a:tc>
                <a:extLst>
                  <a:ext uri="{0D108BD9-81ED-4DB2-BD59-A6C34878D82A}">
                    <a16:rowId xmlns:a16="http://schemas.microsoft.com/office/drawing/2014/main" val="1315695081"/>
                  </a:ext>
                </a:extLst>
              </a:tr>
              <a:tr h="3835535">
                <a:tc>
                  <a:txBody>
                    <a:bodyPr/>
                    <a:lstStyle/>
                    <a:p>
                      <a:r>
                        <a:rPr lang="en-US" sz="2000" b="0" i="0" u="none" strike="noStrike" kern="1200" dirty="0">
                          <a:solidFill>
                            <a:schemeClr val="tx1"/>
                          </a:solidFill>
                          <a:effectLst/>
                          <a:latin typeface="+mn-lt"/>
                          <a:ea typeface="+mn-ea"/>
                          <a:cs typeface="+mn-cs"/>
                        </a:rPr>
                        <a:t>• Serves a mix of rural residential areas and territory overlapping with Town of Loomis</a:t>
                      </a:r>
                      <a:br>
                        <a:rPr lang="en-US" sz="2000" dirty="0"/>
                      </a:br>
                      <a:r>
                        <a:rPr lang="en-US" sz="2000" b="0" i="0" u="none" strike="noStrike" kern="1200" dirty="0">
                          <a:solidFill>
                            <a:schemeClr val="tx1"/>
                          </a:solidFill>
                          <a:effectLst/>
                          <a:latin typeface="+mn-lt"/>
                          <a:ea typeface="+mn-ea"/>
                          <a:cs typeface="+mn-cs"/>
                        </a:rPr>
                        <a:t>• </a:t>
                      </a:r>
                      <a:r>
                        <a:rPr lang="en-US" sz="2000" b="1" i="0" u="none" strike="noStrike" kern="1200" dirty="0">
                          <a:solidFill>
                            <a:schemeClr val="tx1"/>
                          </a:solidFill>
                          <a:effectLst/>
                          <a:latin typeface="+mn-lt"/>
                          <a:ea typeface="+mn-ea"/>
                          <a:cs typeface="+mn-cs"/>
                        </a:rPr>
                        <a:t>No previously established SOI</a:t>
                      </a:r>
                      <a:r>
                        <a:rPr lang="en-US" sz="2000" b="0" i="0" u="none" strike="noStrike" kern="1200" dirty="0">
                          <a:solidFill>
                            <a:schemeClr val="tx1"/>
                          </a:solidFill>
                          <a:effectLst/>
                          <a:latin typeface="+mn-lt"/>
                          <a:ea typeface="+mn-ea"/>
                          <a:cs typeface="+mn-cs"/>
                        </a:rPr>
                        <a:t> on record</a:t>
                      </a:r>
                      <a:br>
                        <a:rPr lang="en-US" sz="2000" b="0" i="0" u="none" strike="noStrike" kern="1200" dirty="0">
                          <a:solidFill>
                            <a:schemeClr val="tx1"/>
                          </a:solidFill>
                          <a:effectLst/>
                          <a:latin typeface="+mn-lt"/>
                          <a:ea typeface="+mn-ea"/>
                          <a:cs typeface="+mn-cs"/>
                        </a:rPr>
                      </a:br>
                      <a:br>
                        <a:rPr lang="en-US" sz="2000" dirty="0"/>
                      </a:br>
                      <a:r>
                        <a:rPr lang="en-US" sz="2000" b="0" i="0" u="none" strike="noStrike" kern="1200" dirty="0">
                          <a:solidFill>
                            <a:schemeClr val="tx1"/>
                          </a:solidFill>
                          <a:effectLst/>
                          <a:latin typeface="+mn-lt"/>
                          <a:ea typeface="+mn-ea"/>
                          <a:cs typeface="+mn-cs"/>
                        </a:rPr>
                        <a:t>• </a:t>
                      </a:r>
                      <a:r>
                        <a:rPr lang="en-US" sz="2000" b="1" i="0" u="none" strike="noStrike" kern="1200" dirty="0">
                          <a:solidFill>
                            <a:schemeClr val="tx1"/>
                          </a:solidFill>
                          <a:effectLst/>
                          <a:latin typeface="+mn-lt"/>
                          <a:ea typeface="+mn-ea"/>
                          <a:cs typeface="+mn-cs"/>
                        </a:rPr>
                        <a:t>Recommended SOI:</a:t>
                      </a:r>
                      <a:r>
                        <a:rPr lang="en-US" sz="2000" b="0" i="0" u="none" strike="noStrike" kern="1200" dirty="0">
                          <a:solidFill>
                            <a:schemeClr val="tx1"/>
                          </a:solidFill>
                          <a:effectLst/>
                          <a:latin typeface="+mn-lt"/>
                          <a:ea typeface="+mn-ea"/>
                          <a:cs typeface="+mn-cs"/>
                        </a:rPr>
                        <a:t> Reduced; excludes portion within Loomis</a:t>
                      </a:r>
                      <a:br>
                        <a:rPr lang="en-US" sz="2000" dirty="0"/>
                      </a:br>
                      <a:r>
                        <a:rPr lang="en-US" sz="2000" b="0" i="0" u="none" strike="noStrike" kern="1200" dirty="0">
                          <a:solidFill>
                            <a:schemeClr val="tx1"/>
                          </a:solidFill>
                          <a:effectLst/>
                          <a:latin typeface="+mn-lt"/>
                          <a:ea typeface="+mn-ea"/>
                          <a:cs typeface="+mn-cs"/>
                        </a:rPr>
                        <a:t>• Aligns with actual service area and excludes territory under Loomis’ land use authority</a:t>
                      </a:r>
                      <a:endParaRPr lang="en-US" sz="2000" dirty="0"/>
                    </a:p>
                  </a:txBody>
                  <a:tcPr/>
                </a:tc>
                <a:extLst>
                  <a:ext uri="{0D108BD9-81ED-4DB2-BD59-A6C34878D82A}">
                    <a16:rowId xmlns:a16="http://schemas.microsoft.com/office/drawing/2014/main" val="1532458649"/>
                  </a:ext>
                </a:extLst>
              </a:tr>
            </a:tbl>
          </a:graphicData>
        </a:graphic>
      </p:graphicFrame>
    </p:spTree>
    <p:extLst>
      <p:ext uri="{BB962C8B-B14F-4D97-AF65-F5344CB8AC3E}">
        <p14:creationId xmlns:p14="http://schemas.microsoft.com/office/powerpoint/2010/main" val="773756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CE8FA-95DF-2601-A3AE-F8B6A5BE2E8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2F420E2-1075-B2FE-7CD9-B1F42920B898}"/>
              </a:ext>
            </a:extLst>
          </p:cNvPr>
          <p:cNvPicPr>
            <a:picLocks noChangeAspect="1"/>
          </p:cNvPicPr>
          <p:nvPr/>
        </p:nvPicPr>
        <p:blipFill>
          <a:blip r:embed="rId3"/>
          <a:stretch>
            <a:fillRect/>
          </a:stretch>
        </p:blipFill>
        <p:spPr>
          <a:xfrm>
            <a:off x="1191260" y="451747"/>
            <a:ext cx="4679928" cy="6056289"/>
          </a:xfrm>
          <a:prstGeom prst="rect">
            <a:avLst/>
          </a:prstGeom>
        </p:spPr>
      </p:pic>
      <p:sp>
        <p:nvSpPr>
          <p:cNvPr id="2" name="Title 1">
            <a:extLst>
              <a:ext uri="{FF2B5EF4-FFF2-40B4-BE49-F238E27FC236}">
                <a16:creationId xmlns:a16="http://schemas.microsoft.com/office/drawing/2014/main" id="{726FC29A-C0B4-3BA8-6446-35E643038EA4}"/>
              </a:ext>
            </a:extLst>
          </p:cNvPr>
          <p:cNvSpPr>
            <a:spLocks noGrp="1"/>
          </p:cNvSpPr>
          <p:nvPr>
            <p:ph type="title"/>
          </p:nvPr>
        </p:nvSpPr>
        <p:spPr>
          <a:xfrm>
            <a:off x="6663910" y="540033"/>
            <a:ext cx="4426782" cy="1331604"/>
          </a:xfrm>
        </p:spPr>
        <p:txBody>
          <a:bodyPr anchor="b">
            <a:normAutofit/>
          </a:bodyPr>
          <a:lstStyle/>
          <a:p>
            <a:pPr algn="ctr"/>
            <a:r>
              <a:rPr lang="en-US" b="1" dirty="0">
                <a:latin typeface="Century Gothic" panose="020B0502020202020204" pitchFamily="34" charset="0"/>
              </a:rPr>
              <a:t>Penryn</a:t>
            </a:r>
            <a:br>
              <a:rPr lang="en-US" b="1" dirty="0">
                <a:latin typeface="Century Gothic" panose="020B0502020202020204" pitchFamily="34" charset="0"/>
              </a:rPr>
            </a:br>
            <a:r>
              <a:rPr lang="en-US" b="1" dirty="0">
                <a:latin typeface="Century Gothic" panose="020B0502020202020204" pitchFamily="34" charset="0"/>
              </a:rPr>
              <a:t>FPD</a:t>
            </a:r>
          </a:p>
        </p:txBody>
      </p:sp>
      <p:sp>
        <p:nvSpPr>
          <p:cNvPr id="9" name="Content Placeholder 8">
            <a:extLst>
              <a:ext uri="{FF2B5EF4-FFF2-40B4-BE49-F238E27FC236}">
                <a16:creationId xmlns:a16="http://schemas.microsoft.com/office/drawing/2014/main" id="{69559581-1498-694A-1386-33BD2035A258}"/>
              </a:ext>
            </a:extLst>
          </p:cNvPr>
          <p:cNvSpPr>
            <a:spLocks noGrp="1"/>
          </p:cNvSpPr>
          <p:nvPr>
            <p:ph idx="1"/>
          </p:nvPr>
        </p:nvSpPr>
        <p:spPr>
          <a:xfrm>
            <a:off x="6645276" y="2759076"/>
            <a:ext cx="4460874" cy="3009899"/>
          </a:xfrm>
        </p:spPr>
        <p:txBody>
          <a:bodyPr>
            <a:normAutofit/>
          </a:bodyPr>
          <a:lstStyle/>
          <a:p>
            <a:pPr marL="0" indent="0" algn="ctr">
              <a:buNone/>
            </a:pPr>
            <a:r>
              <a:rPr lang="en-US" sz="2400" dirty="0">
                <a:latin typeface="Arial" panose="020B0604020202020204" pitchFamily="34" charset="0"/>
              </a:rPr>
              <a:t>Proposed SOI (Reduced SOI)</a:t>
            </a:r>
            <a:endParaRPr lang="en-US" sz="2800" dirty="0"/>
          </a:p>
        </p:txBody>
      </p:sp>
    </p:spTree>
    <p:extLst>
      <p:ext uri="{BB962C8B-B14F-4D97-AF65-F5344CB8AC3E}">
        <p14:creationId xmlns:p14="http://schemas.microsoft.com/office/powerpoint/2010/main" val="321036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9FAD2-8445-44E7-5930-6369D674DD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D8F63-C61A-0725-3163-86B3CF680784}"/>
              </a:ext>
            </a:extLst>
          </p:cNvPr>
          <p:cNvSpPr>
            <a:spLocks noGrp="1"/>
          </p:cNvSpPr>
          <p:nvPr>
            <p:ph type="title"/>
          </p:nvPr>
        </p:nvSpPr>
        <p:spPr>
          <a:xfrm>
            <a:off x="838200" y="120141"/>
            <a:ext cx="10515600" cy="1325563"/>
          </a:xfrm>
        </p:spPr>
        <p:txBody>
          <a:bodyPr/>
          <a:lstStyle/>
          <a:p>
            <a:r>
              <a:rPr lang="en-US" b="1" dirty="0"/>
              <a:t>SOI Update Summary (Continued)</a:t>
            </a:r>
          </a:p>
        </p:txBody>
      </p:sp>
      <p:graphicFrame>
        <p:nvGraphicFramePr>
          <p:cNvPr id="6" name="Content Placeholder 5">
            <a:extLst>
              <a:ext uri="{FF2B5EF4-FFF2-40B4-BE49-F238E27FC236}">
                <a16:creationId xmlns:a16="http://schemas.microsoft.com/office/drawing/2014/main" id="{45A823E3-EDCC-9143-0441-5132D417FAB2}"/>
              </a:ext>
            </a:extLst>
          </p:cNvPr>
          <p:cNvGraphicFramePr>
            <a:graphicFrameLocks noGrp="1"/>
          </p:cNvGraphicFramePr>
          <p:nvPr>
            <p:ph idx="1"/>
          </p:nvPr>
        </p:nvGraphicFramePr>
        <p:xfrm>
          <a:off x="1194617" y="1352940"/>
          <a:ext cx="8686802" cy="4789260"/>
        </p:xfrm>
        <a:graphic>
          <a:graphicData uri="http://schemas.openxmlformats.org/drawingml/2006/table">
            <a:tbl>
              <a:tblPr firstRow="1" bandRow="1">
                <a:tableStyleId>{5940675A-B579-460E-94D1-54222C63F5DA}</a:tableStyleId>
              </a:tblPr>
              <a:tblGrid>
                <a:gridCol w="8686802">
                  <a:extLst>
                    <a:ext uri="{9D8B030D-6E8A-4147-A177-3AD203B41FA5}">
                      <a16:colId xmlns:a16="http://schemas.microsoft.com/office/drawing/2014/main" val="3763260778"/>
                    </a:ext>
                  </a:extLst>
                </a:gridCol>
              </a:tblGrid>
              <a:tr h="587965">
                <a:tc>
                  <a:txBody>
                    <a:bodyPr/>
                    <a:lstStyle/>
                    <a:p>
                      <a:pPr algn="ctr"/>
                      <a:r>
                        <a:rPr lang="en-US" sz="2800" b="1" dirty="0">
                          <a:solidFill>
                            <a:schemeClr val="tx1"/>
                          </a:solidFill>
                        </a:rPr>
                        <a:t>South Placer</a:t>
                      </a:r>
                      <a:r>
                        <a:rPr lang="en-US" sz="2800" b="1" dirty="0">
                          <a:solidFill>
                            <a:schemeClr val="bg2"/>
                          </a:solidFill>
                        </a:rPr>
                        <a:t> </a:t>
                      </a:r>
                      <a:r>
                        <a:rPr lang="en-US" sz="2800" b="1" dirty="0">
                          <a:solidFill>
                            <a:schemeClr val="tx1"/>
                          </a:solidFill>
                        </a:rPr>
                        <a:t>FPD</a:t>
                      </a:r>
                    </a:p>
                  </a:txBody>
                  <a:tcPr/>
                </a:tc>
                <a:extLst>
                  <a:ext uri="{0D108BD9-81ED-4DB2-BD59-A6C34878D82A}">
                    <a16:rowId xmlns:a16="http://schemas.microsoft.com/office/drawing/2014/main" val="2738452225"/>
                  </a:ext>
                </a:extLst>
              </a:tr>
              <a:tr h="346063">
                <a:tc>
                  <a:txBody>
                    <a:bodyPr/>
                    <a:lstStyle/>
                    <a:p>
                      <a:pPr algn="ctr"/>
                      <a:r>
                        <a:rPr lang="en-US" b="1" dirty="0"/>
                        <a:t>Expanded SOI</a:t>
                      </a:r>
                    </a:p>
                  </a:txBody>
                  <a:tcPr/>
                </a:tc>
                <a:extLst>
                  <a:ext uri="{0D108BD9-81ED-4DB2-BD59-A6C34878D82A}">
                    <a16:rowId xmlns:a16="http://schemas.microsoft.com/office/drawing/2014/main" val="1315695081"/>
                  </a:ext>
                </a:extLst>
              </a:tr>
              <a:tr h="3835535">
                <a:tc>
                  <a:txBody>
                    <a:bodyPr/>
                    <a:lstStyle/>
                    <a:p>
                      <a:r>
                        <a:rPr lang="en-US" sz="2000" b="0" i="0" u="none" strike="noStrike" kern="1200" dirty="0">
                          <a:solidFill>
                            <a:schemeClr val="tx1"/>
                          </a:solidFill>
                          <a:effectLst/>
                          <a:latin typeface="+mn-lt"/>
                          <a:ea typeface="+mn-ea"/>
                          <a:cs typeface="+mn-cs"/>
                        </a:rPr>
                        <a:t>• Larger suburban service area with varied land uses; serves Loomis by contract</a:t>
                      </a:r>
                      <a:br>
                        <a:rPr lang="en-US" sz="2000" dirty="0"/>
                      </a:br>
                      <a:r>
                        <a:rPr lang="en-US" sz="2000" b="0" i="0" u="none" strike="noStrike" kern="1200" dirty="0">
                          <a:solidFill>
                            <a:schemeClr val="tx1"/>
                          </a:solidFill>
                          <a:effectLst/>
                          <a:latin typeface="+mn-lt"/>
                          <a:ea typeface="+mn-ea"/>
                          <a:cs typeface="+mn-cs"/>
                        </a:rPr>
                        <a:t>• </a:t>
                      </a:r>
                      <a:r>
                        <a:rPr lang="en-US" sz="2000" b="1" i="0" u="none" strike="noStrike" kern="1200" dirty="0">
                          <a:solidFill>
                            <a:schemeClr val="tx1"/>
                          </a:solidFill>
                          <a:effectLst/>
                          <a:latin typeface="+mn-lt"/>
                          <a:ea typeface="+mn-ea"/>
                          <a:cs typeface="+mn-cs"/>
                        </a:rPr>
                        <a:t>No previously established SOI</a:t>
                      </a:r>
                      <a:r>
                        <a:rPr lang="en-US" sz="2000" b="0" i="0" u="none" strike="noStrike" kern="1200" dirty="0">
                          <a:solidFill>
                            <a:schemeClr val="tx1"/>
                          </a:solidFill>
                          <a:effectLst/>
                          <a:latin typeface="+mn-lt"/>
                          <a:ea typeface="+mn-ea"/>
                          <a:cs typeface="+mn-cs"/>
                        </a:rPr>
                        <a:t> on record</a:t>
                      </a:r>
                      <a:br>
                        <a:rPr lang="en-US" sz="2000" b="0" i="0" u="none" strike="noStrike" kern="1200" dirty="0">
                          <a:solidFill>
                            <a:schemeClr val="tx1"/>
                          </a:solidFill>
                          <a:effectLst/>
                          <a:latin typeface="+mn-lt"/>
                          <a:ea typeface="+mn-ea"/>
                          <a:cs typeface="+mn-cs"/>
                        </a:rPr>
                      </a:br>
                      <a:br>
                        <a:rPr lang="en-US" sz="2000" dirty="0"/>
                      </a:br>
                      <a:r>
                        <a:rPr lang="en-US" sz="2000" b="0" i="0" u="none" strike="noStrike" kern="1200" dirty="0">
                          <a:solidFill>
                            <a:schemeClr val="tx1"/>
                          </a:solidFill>
                          <a:effectLst/>
                          <a:latin typeface="+mn-lt"/>
                          <a:ea typeface="+mn-ea"/>
                          <a:cs typeface="+mn-cs"/>
                        </a:rPr>
                        <a:t>• </a:t>
                      </a:r>
                      <a:r>
                        <a:rPr lang="en-US" sz="2000" b="1" i="0" u="none" strike="noStrike" kern="1200" dirty="0">
                          <a:solidFill>
                            <a:schemeClr val="tx1"/>
                          </a:solidFill>
                          <a:effectLst/>
                          <a:latin typeface="+mn-lt"/>
                          <a:ea typeface="+mn-ea"/>
                          <a:cs typeface="+mn-cs"/>
                        </a:rPr>
                        <a:t>Recommended SOI:</a:t>
                      </a:r>
                      <a:r>
                        <a:rPr lang="en-US" sz="2000" b="0" i="0" u="none" strike="noStrike" kern="1200" dirty="0">
                          <a:solidFill>
                            <a:schemeClr val="tx1"/>
                          </a:solidFill>
                          <a:effectLst/>
                          <a:latin typeface="+mn-lt"/>
                          <a:ea typeface="+mn-ea"/>
                          <a:cs typeface="+mn-cs"/>
                        </a:rPr>
                        <a:t> Expanded to include the Town of Loomis – excludes Sierra Bluffs community </a:t>
                      </a:r>
                      <a:br>
                        <a:rPr lang="en-US" sz="2000" dirty="0"/>
                      </a:br>
                      <a:r>
                        <a:rPr lang="en-US" sz="2000" b="0" i="0" u="none" strike="noStrike" kern="1200" dirty="0">
                          <a:solidFill>
                            <a:schemeClr val="tx1"/>
                          </a:solidFill>
                          <a:effectLst/>
                          <a:latin typeface="+mn-lt"/>
                          <a:ea typeface="+mn-ea"/>
                          <a:cs typeface="+mn-cs"/>
                        </a:rPr>
                        <a:t>• Reflects true service pattern and jurisdictional expectation; excludes Sierra Bluffs due to lack of service commitment</a:t>
                      </a:r>
                      <a:endParaRPr lang="en-US" sz="2000" dirty="0"/>
                    </a:p>
                  </a:txBody>
                  <a:tcPr/>
                </a:tc>
                <a:extLst>
                  <a:ext uri="{0D108BD9-81ED-4DB2-BD59-A6C34878D82A}">
                    <a16:rowId xmlns:a16="http://schemas.microsoft.com/office/drawing/2014/main" val="1532458649"/>
                  </a:ext>
                </a:extLst>
              </a:tr>
            </a:tbl>
          </a:graphicData>
        </a:graphic>
      </p:graphicFrame>
    </p:spTree>
    <p:extLst>
      <p:ext uri="{BB962C8B-B14F-4D97-AF65-F5344CB8AC3E}">
        <p14:creationId xmlns:p14="http://schemas.microsoft.com/office/powerpoint/2010/main" val="151392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688E7-AA30-522A-88DC-BA8A649A0CC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692D278-5FC2-ECE4-36DC-33CF2FECC48C}"/>
              </a:ext>
            </a:extLst>
          </p:cNvPr>
          <p:cNvPicPr>
            <a:picLocks noChangeAspect="1"/>
          </p:cNvPicPr>
          <p:nvPr/>
        </p:nvPicPr>
        <p:blipFill>
          <a:blip r:embed="rId4"/>
          <a:stretch>
            <a:fillRect/>
          </a:stretch>
        </p:blipFill>
        <p:spPr>
          <a:xfrm>
            <a:off x="1170246" y="451747"/>
            <a:ext cx="4721956" cy="6110948"/>
          </a:xfrm>
          <a:prstGeom prst="rect">
            <a:avLst/>
          </a:prstGeom>
        </p:spPr>
      </p:pic>
      <p:sp>
        <p:nvSpPr>
          <p:cNvPr id="2" name="Title 1">
            <a:extLst>
              <a:ext uri="{FF2B5EF4-FFF2-40B4-BE49-F238E27FC236}">
                <a16:creationId xmlns:a16="http://schemas.microsoft.com/office/drawing/2014/main" id="{8006D8E7-A525-D0F9-8A2E-CF88A2E18DE8}"/>
              </a:ext>
            </a:extLst>
          </p:cNvPr>
          <p:cNvSpPr>
            <a:spLocks noGrp="1"/>
          </p:cNvSpPr>
          <p:nvPr>
            <p:ph type="title"/>
          </p:nvPr>
        </p:nvSpPr>
        <p:spPr>
          <a:xfrm>
            <a:off x="6663910" y="540033"/>
            <a:ext cx="4426782" cy="1331604"/>
          </a:xfrm>
        </p:spPr>
        <p:txBody>
          <a:bodyPr anchor="b">
            <a:normAutofit/>
          </a:bodyPr>
          <a:lstStyle/>
          <a:p>
            <a:pPr algn="ctr"/>
            <a:r>
              <a:rPr lang="en-US" b="1" dirty="0">
                <a:latin typeface="Century Gothic" panose="020B0502020202020204" pitchFamily="34" charset="0"/>
              </a:rPr>
              <a:t>South Placer</a:t>
            </a:r>
            <a:br>
              <a:rPr lang="en-US" b="1" dirty="0">
                <a:latin typeface="Century Gothic" panose="020B0502020202020204" pitchFamily="34" charset="0"/>
              </a:rPr>
            </a:br>
            <a:r>
              <a:rPr lang="en-US" b="1" dirty="0">
                <a:latin typeface="Century Gothic" panose="020B0502020202020204" pitchFamily="34" charset="0"/>
              </a:rPr>
              <a:t>FPD</a:t>
            </a:r>
          </a:p>
        </p:txBody>
      </p:sp>
      <p:sp>
        <p:nvSpPr>
          <p:cNvPr id="9" name="Content Placeholder 8">
            <a:extLst>
              <a:ext uri="{FF2B5EF4-FFF2-40B4-BE49-F238E27FC236}">
                <a16:creationId xmlns:a16="http://schemas.microsoft.com/office/drawing/2014/main" id="{01091A6D-40EC-7513-2DA2-F81BB925782C}"/>
              </a:ext>
            </a:extLst>
          </p:cNvPr>
          <p:cNvSpPr>
            <a:spLocks noGrp="1"/>
          </p:cNvSpPr>
          <p:nvPr>
            <p:ph idx="1"/>
          </p:nvPr>
        </p:nvSpPr>
        <p:spPr>
          <a:xfrm>
            <a:off x="6645276" y="2759076"/>
            <a:ext cx="4460874" cy="3009899"/>
          </a:xfrm>
        </p:spPr>
        <p:txBody>
          <a:bodyPr>
            <a:normAutofit/>
          </a:bodyPr>
          <a:lstStyle/>
          <a:p>
            <a:pPr marL="0" indent="0" algn="ctr">
              <a:buNone/>
            </a:pPr>
            <a:r>
              <a:rPr lang="en-US" sz="2400" dirty="0">
                <a:latin typeface="Arial" panose="020B0604020202020204" pitchFamily="34" charset="0"/>
              </a:rPr>
              <a:t>Proposed SOI (Expanded SOI; Excluding Sierra Bluffs Community)</a:t>
            </a:r>
            <a:endParaRPr lang="en-US" sz="2800" dirty="0"/>
          </a:p>
        </p:txBody>
      </p:sp>
    </p:spTree>
    <p:extLst>
      <p:ext uri="{BB962C8B-B14F-4D97-AF65-F5344CB8AC3E}">
        <p14:creationId xmlns:p14="http://schemas.microsoft.com/office/powerpoint/2010/main" val="4210922824"/>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44767-BC43-7307-8815-E29F4E108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48320-2D11-1A72-94FD-FFA8FA3F9BE2}"/>
              </a:ext>
            </a:extLst>
          </p:cNvPr>
          <p:cNvSpPr>
            <a:spLocks noGrp="1"/>
          </p:cNvSpPr>
          <p:nvPr>
            <p:ph type="title"/>
          </p:nvPr>
        </p:nvSpPr>
        <p:spPr>
          <a:xfrm>
            <a:off x="838200" y="120141"/>
            <a:ext cx="10515600" cy="1325563"/>
          </a:xfrm>
        </p:spPr>
        <p:txBody>
          <a:bodyPr/>
          <a:lstStyle/>
          <a:p>
            <a:r>
              <a:rPr lang="en-US" b="1" dirty="0"/>
              <a:t>LAFCO Considerations</a:t>
            </a:r>
          </a:p>
        </p:txBody>
      </p:sp>
      <p:sp>
        <p:nvSpPr>
          <p:cNvPr id="3" name="Content Placeholder 2">
            <a:extLst>
              <a:ext uri="{FF2B5EF4-FFF2-40B4-BE49-F238E27FC236}">
                <a16:creationId xmlns:a16="http://schemas.microsoft.com/office/drawing/2014/main" id="{ABAB56B4-6B6D-C8F0-41A9-63D4A9204A30}"/>
              </a:ext>
            </a:extLst>
          </p:cNvPr>
          <p:cNvSpPr>
            <a:spLocks noGrp="1"/>
          </p:cNvSpPr>
          <p:nvPr>
            <p:ph idx="1"/>
          </p:nvPr>
        </p:nvSpPr>
        <p:spPr>
          <a:xfrm>
            <a:off x="838200" y="1255923"/>
            <a:ext cx="9969347" cy="5001658"/>
          </a:xfrm>
        </p:spPr>
        <p:txBody>
          <a:bodyPr>
            <a:normAutofit/>
          </a:bodyPr>
          <a:lstStyle/>
          <a:p>
            <a:pPr marL="0" indent="0">
              <a:buNone/>
            </a:pPr>
            <a:r>
              <a:rPr lang="en-US" dirty="0"/>
              <a:t>Service Review: Government Code Section 56430 requires LAFCO to prepare service reviews to inform the required review and updates to all agencies’ spheres of influence.</a:t>
            </a:r>
          </a:p>
          <a:p>
            <a:pPr marL="0" indent="0">
              <a:buNone/>
            </a:pPr>
            <a:r>
              <a:rPr lang="en-US" dirty="0"/>
              <a:t>SOI Determinations: Government Code Section 56452(e) requires consideration of five determinations:</a:t>
            </a:r>
          </a:p>
          <a:p>
            <a:pPr marL="514350" indent="-514350">
              <a:buFont typeface="+mj-lt"/>
              <a:buAutoNum type="arabicPeriod"/>
            </a:pPr>
            <a:r>
              <a:rPr lang="en-US" dirty="0"/>
              <a:t>The present and planned land uses in the area, including agriculture and open space</a:t>
            </a:r>
          </a:p>
          <a:p>
            <a:pPr marL="514350" indent="-514350">
              <a:buFont typeface="+mj-lt"/>
              <a:buAutoNum type="arabicPeriod"/>
            </a:pPr>
            <a:r>
              <a:rPr lang="en-US" dirty="0"/>
              <a:t>The present and probable need for public facilities and services in the area</a:t>
            </a:r>
          </a:p>
          <a:p>
            <a:endParaRPr lang="en-US" dirty="0"/>
          </a:p>
        </p:txBody>
      </p:sp>
    </p:spTree>
    <p:extLst>
      <p:ext uri="{BB962C8B-B14F-4D97-AF65-F5344CB8AC3E}">
        <p14:creationId xmlns:p14="http://schemas.microsoft.com/office/powerpoint/2010/main" val="782739602"/>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1EBDE-7C59-54C4-19F6-F1DBEA9A3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6415E-F7EE-56A0-48D7-C6BC7EEF5FB6}"/>
              </a:ext>
            </a:extLst>
          </p:cNvPr>
          <p:cNvSpPr>
            <a:spLocks noGrp="1"/>
          </p:cNvSpPr>
          <p:nvPr>
            <p:ph type="title"/>
          </p:nvPr>
        </p:nvSpPr>
        <p:spPr>
          <a:xfrm>
            <a:off x="838200" y="120141"/>
            <a:ext cx="10515600" cy="1325563"/>
          </a:xfrm>
        </p:spPr>
        <p:txBody>
          <a:bodyPr/>
          <a:lstStyle/>
          <a:p>
            <a:r>
              <a:rPr lang="en-US" b="1" dirty="0"/>
              <a:t>LAFCO Considerations </a:t>
            </a:r>
            <a:r>
              <a:rPr lang="en-US" dirty="0"/>
              <a:t>(Continued)</a:t>
            </a:r>
          </a:p>
        </p:txBody>
      </p:sp>
      <p:sp>
        <p:nvSpPr>
          <p:cNvPr id="3" name="Content Placeholder 2">
            <a:extLst>
              <a:ext uri="{FF2B5EF4-FFF2-40B4-BE49-F238E27FC236}">
                <a16:creationId xmlns:a16="http://schemas.microsoft.com/office/drawing/2014/main" id="{8574D099-3E3B-C5B3-E580-8BE6FDFBDB04}"/>
              </a:ext>
            </a:extLst>
          </p:cNvPr>
          <p:cNvSpPr>
            <a:spLocks noGrp="1"/>
          </p:cNvSpPr>
          <p:nvPr>
            <p:ph idx="1"/>
          </p:nvPr>
        </p:nvSpPr>
        <p:spPr>
          <a:xfrm>
            <a:off x="838200" y="1255923"/>
            <a:ext cx="9969347" cy="5001658"/>
          </a:xfrm>
        </p:spPr>
        <p:txBody>
          <a:bodyPr>
            <a:normAutofit/>
          </a:bodyPr>
          <a:lstStyle/>
          <a:p>
            <a:pPr marL="0" indent="0">
              <a:buNone/>
            </a:pPr>
            <a:r>
              <a:rPr lang="en-US" b="1" dirty="0"/>
              <a:t>SOI Determinations </a:t>
            </a:r>
            <a:r>
              <a:rPr lang="en-US" dirty="0"/>
              <a:t>(Continued)</a:t>
            </a:r>
          </a:p>
          <a:p>
            <a:pPr marL="514350" indent="-514350">
              <a:buFont typeface="+mj-lt"/>
              <a:buAutoNum type="arabicPeriod" startAt="3"/>
            </a:pPr>
            <a:r>
              <a:rPr lang="en-US" dirty="0"/>
              <a:t>The present and planned capacity of public facilities and adequacy of public services that the agency provides or is authorized to provide.</a:t>
            </a:r>
          </a:p>
          <a:p>
            <a:pPr marL="514350" indent="-514350">
              <a:buFont typeface="+mj-lt"/>
              <a:buAutoNum type="arabicPeriod" startAt="3"/>
            </a:pPr>
            <a:r>
              <a:rPr lang="en-US" dirty="0"/>
              <a:t>The existence of any social or economic communities of interest in the area if the commission determines that they are relevant to the agency.</a:t>
            </a:r>
          </a:p>
          <a:p>
            <a:pPr marL="514350" indent="-514350">
              <a:buFont typeface="+mj-lt"/>
              <a:buAutoNum type="arabicPeriod" startAt="3"/>
            </a:pPr>
            <a:r>
              <a:rPr lang="en-US" dirty="0"/>
              <a:t>The present and probable need for those public facilities and services of any disadvantaged unincorporated communities within the existing sphere of influence</a:t>
            </a:r>
          </a:p>
          <a:p>
            <a:endParaRPr lang="en-US" dirty="0"/>
          </a:p>
        </p:txBody>
      </p:sp>
    </p:spTree>
    <p:extLst>
      <p:ext uri="{BB962C8B-B14F-4D97-AF65-F5344CB8AC3E}">
        <p14:creationId xmlns:p14="http://schemas.microsoft.com/office/powerpoint/2010/main" val="351016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45CD3-6795-7B6F-977C-328BBC682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8B157-D823-4ECE-1235-A2F6AB572525}"/>
              </a:ext>
            </a:extLst>
          </p:cNvPr>
          <p:cNvSpPr>
            <a:spLocks noGrp="1"/>
          </p:cNvSpPr>
          <p:nvPr>
            <p:ph type="title"/>
          </p:nvPr>
        </p:nvSpPr>
        <p:spPr>
          <a:xfrm>
            <a:off x="838200" y="120141"/>
            <a:ext cx="10515600" cy="1325563"/>
          </a:xfrm>
        </p:spPr>
        <p:txBody>
          <a:bodyPr/>
          <a:lstStyle/>
          <a:p>
            <a:r>
              <a:rPr lang="en-US" b="1" dirty="0"/>
              <a:t>LAFCO Considerations </a:t>
            </a:r>
            <a:r>
              <a:rPr lang="en-US" dirty="0"/>
              <a:t>(Continued)</a:t>
            </a:r>
          </a:p>
        </p:txBody>
      </p:sp>
      <p:sp>
        <p:nvSpPr>
          <p:cNvPr id="3" name="Content Placeholder 2">
            <a:extLst>
              <a:ext uri="{FF2B5EF4-FFF2-40B4-BE49-F238E27FC236}">
                <a16:creationId xmlns:a16="http://schemas.microsoft.com/office/drawing/2014/main" id="{860D7CD5-B357-D535-D1A8-DD4DF2B2B79B}"/>
              </a:ext>
            </a:extLst>
          </p:cNvPr>
          <p:cNvSpPr>
            <a:spLocks noGrp="1"/>
          </p:cNvSpPr>
          <p:nvPr>
            <p:ph idx="1"/>
          </p:nvPr>
        </p:nvSpPr>
        <p:spPr>
          <a:xfrm>
            <a:off x="838200" y="1255923"/>
            <a:ext cx="9618785" cy="5001658"/>
          </a:xfrm>
        </p:spPr>
        <p:txBody>
          <a:bodyPr>
            <a:normAutofit lnSpcReduction="10000"/>
          </a:bodyPr>
          <a:lstStyle/>
          <a:p>
            <a:pPr marL="0" indent="0">
              <a:buNone/>
            </a:pPr>
            <a:r>
              <a:rPr lang="en-US" b="1" dirty="0"/>
              <a:t>Placer LAFCO Policies</a:t>
            </a:r>
            <a:endParaRPr lang="en-US" dirty="0"/>
          </a:p>
          <a:p>
            <a:pPr marL="0" indent="0">
              <a:buNone/>
            </a:pPr>
            <a:r>
              <a:rPr lang="en-US" dirty="0"/>
              <a:t>The following policies guided staff’s recommendations for this SOI update:</a:t>
            </a:r>
          </a:p>
          <a:p>
            <a:r>
              <a:rPr lang="en-US" b="1" dirty="0"/>
              <a:t>Policy B(1):</a:t>
            </a:r>
            <a:r>
              <a:rPr lang="en-US" dirty="0"/>
              <a:t> Encourage </a:t>
            </a:r>
            <a:r>
              <a:rPr lang="en-US" b="1" dirty="0"/>
              <a:t>coterminous SOIs</a:t>
            </a:r>
            <a:r>
              <a:rPr lang="en-US" dirty="0"/>
              <a:t> for agencies serving the same community.</a:t>
            </a:r>
          </a:p>
          <a:p>
            <a:r>
              <a:rPr lang="en-US" b="1" dirty="0"/>
              <a:t>Policy C(3):</a:t>
            </a:r>
            <a:r>
              <a:rPr lang="en-US" dirty="0"/>
              <a:t> Assign </a:t>
            </a:r>
            <a:r>
              <a:rPr lang="en-US" b="1" dirty="0"/>
              <a:t>zero SOIs</a:t>
            </a:r>
            <a:r>
              <a:rPr lang="en-US" dirty="0"/>
              <a:t> to districts identified for potential dissolution, merger, or consolidation.</a:t>
            </a:r>
          </a:p>
          <a:p>
            <a:r>
              <a:rPr lang="en-US" b="1" dirty="0"/>
              <a:t>Policy C(6):</a:t>
            </a:r>
            <a:r>
              <a:rPr lang="en-US" dirty="0"/>
              <a:t> Encourage agencies to evaluate opportunities for </a:t>
            </a:r>
            <a:r>
              <a:rPr lang="en-US" b="1" dirty="0"/>
              <a:t>reorganization</a:t>
            </a:r>
            <a:r>
              <a:rPr lang="en-US" dirty="0"/>
              <a:t>.</a:t>
            </a:r>
          </a:p>
          <a:p>
            <a:r>
              <a:rPr lang="en-US" b="1" dirty="0"/>
              <a:t>Policy III-B(5):</a:t>
            </a:r>
            <a:r>
              <a:rPr lang="en-US" dirty="0"/>
              <a:t> Limit SOIs to areas that may reasonably </a:t>
            </a:r>
            <a:r>
              <a:rPr lang="en-US" b="1" dirty="0"/>
              <a:t>benefit from district services</a:t>
            </a:r>
            <a:r>
              <a:rPr lang="en-US" dirty="0"/>
              <a:t> based on adopted plans.</a:t>
            </a:r>
          </a:p>
          <a:p>
            <a:endParaRPr lang="en-US" dirty="0"/>
          </a:p>
        </p:txBody>
      </p:sp>
    </p:spTree>
    <p:extLst>
      <p:ext uri="{BB962C8B-B14F-4D97-AF65-F5344CB8AC3E}">
        <p14:creationId xmlns:p14="http://schemas.microsoft.com/office/powerpoint/2010/main" val="2644521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D234-E9CA-B79E-2D3D-31493A3A758E}"/>
              </a:ext>
            </a:extLst>
          </p:cNvPr>
          <p:cNvSpPr>
            <a:spLocks noGrp="1"/>
          </p:cNvSpPr>
          <p:nvPr>
            <p:ph type="title"/>
          </p:nvPr>
        </p:nvSpPr>
        <p:spPr/>
        <p:txBody>
          <a:bodyPr/>
          <a:lstStyle/>
          <a:p>
            <a:r>
              <a:rPr lang="en-US" b="1" dirty="0"/>
              <a:t>Environmental Review</a:t>
            </a:r>
          </a:p>
        </p:txBody>
      </p:sp>
      <p:sp>
        <p:nvSpPr>
          <p:cNvPr id="3" name="Content Placeholder 2">
            <a:extLst>
              <a:ext uri="{FF2B5EF4-FFF2-40B4-BE49-F238E27FC236}">
                <a16:creationId xmlns:a16="http://schemas.microsoft.com/office/drawing/2014/main" id="{597E601D-9358-A588-82CD-5EFB3375E7B0}"/>
              </a:ext>
            </a:extLst>
          </p:cNvPr>
          <p:cNvSpPr>
            <a:spLocks noGrp="1"/>
          </p:cNvSpPr>
          <p:nvPr>
            <p:ph idx="1"/>
          </p:nvPr>
        </p:nvSpPr>
        <p:spPr>
          <a:xfrm>
            <a:off x="838200" y="1690688"/>
            <a:ext cx="5725886" cy="4351338"/>
          </a:xfrm>
        </p:spPr>
        <p:txBody>
          <a:bodyPr/>
          <a:lstStyle/>
          <a:p>
            <a:pPr marL="0" indent="0">
              <a:buNone/>
            </a:pPr>
            <a:r>
              <a:rPr lang="en-US" dirty="0"/>
              <a:t>LAFCO serves as the lead agency under CEQA</a:t>
            </a:r>
          </a:p>
          <a:p>
            <a:endParaRPr lang="en-US" dirty="0"/>
          </a:p>
          <a:p>
            <a:pPr marL="0" indent="0">
              <a:buNone/>
            </a:pPr>
            <a:r>
              <a:rPr lang="en-US" b="1" dirty="0"/>
              <a:t>RECOMMENDATION</a:t>
            </a:r>
          </a:p>
          <a:p>
            <a:pPr marL="0" indent="0">
              <a:buNone/>
            </a:pPr>
            <a:r>
              <a:rPr lang="en-US" dirty="0"/>
              <a:t>Staff recommends the Commission find these actions a “project” under CEQA but exempt from further review under State Guidelines 15061(b)(3)</a:t>
            </a:r>
          </a:p>
        </p:txBody>
      </p:sp>
      <p:pic>
        <p:nvPicPr>
          <p:cNvPr id="1026" name="Picture 2" descr="undefined">
            <a:extLst>
              <a:ext uri="{FF2B5EF4-FFF2-40B4-BE49-F238E27FC236}">
                <a16:creationId xmlns:a16="http://schemas.microsoft.com/office/drawing/2014/main" id="{DDEF0BD2-9116-9ED5-B7C8-A20461A56A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28" t="7691" r="11780" b="-870"/>
          <a:stretch>
            <a:fillRect/>
          </a:stretch>
        </p:blipFill>
        <p:spPr bwMode="auto">
          <a:xfrm>
            <a:off x="6904383" y="893590"/>
            <a:ext cx="441912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771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EF62E-C749-3275-3E2C-588C3331B6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5E51D-CC34-1176-E96A-E2D39B4FA18C}"/>
              </a:ext>
            </a:extLst>
          </p:cNvPr>
          <p:cNvSpPr>
            <a:spLocks noGrp="1"/>
          </p:cNvSpPr>
          <p:nvPr>
            <p:ph type="title"/>
          </p:nvPr>
        </p:nvSpPr>
        <p:spPr/>
        <p:txBody>
          <a:bodyPr/>
          <a:lstStyle/>
          <a:p>
            <a:r>
              <a:rPr lang="en-US" b="1" dirty="0"/>
              <a:t>Staff Recommendation</a:t>
            </a:r>
          </a:p>
        </p:txBody>
      </p:sp>
      <p:sp>
        <p:nvSpPr>
          <p:cNvPr id="3" name="Content Placeholder 2">
            <a:extLst>
              <a:ext uri="{FF2B5EF4-FFF2-40B4-BE49-F238E27FC236}">
                <a16:creationId xmlns:a16="http://schemas.microsoft.com/office/drawing/2014/main" id="{807F8EC1-DBDE-4F70-398E-31A7BF2E30C4}"/>
              </a:ext>
            </a:extLst>
          </p:cNvPr>
          <p:cNvSpPr>
            <a:spLocks noGrp="1"/>
          </p:cNvSpPr>
          <p:nvPr>
            <p:ph idx="1"/>
          </p:nvPr>
        </p:nvSpPr>
        <p:spPr>
          <a:xfrm>
            <a:off x="838199" y="1690687"/>
            <a:ext cx="9264445" cy="4802187"/>
          </a:xfrm>
        </p:spPr>
        <p:txBody>
          <a:bodyPr>
            <a:normAutofit fontScale="77500" lnSpcReduction="20000"/>
          </a:bodyPr>
          <a:lstStyle/>
          <a:p>
            <a:pPr marL="0" indent="0">
              <a:lnSpc>
                <a:spcPct val="120000"/>
              </a:lnSpc>
              <a:buNone/>
            </a:pPr>
            <a:r>
              <a:rPr lang="en-US" b="1" dirty="0"/>
              <a:t>Adopt Resolution No. 25-10</a:t>
            </a:r>
            <a:br>
              <a:rPr lang="en-US" dirty="0"/>
            </a:br>
            <a:r>
              <a:rPr lang="en-US" dirty="0"/>
              <a:t>Updating the Sphere of Influence for the following Fire Protection Districts:</a:t>
            </a:r>
          </a:p>
          <a:p>
            <a:pPr>
              <a:lnSpc>
                <a:spcPct val="120000"/>
              </a:lnSpc>
            </a:pPr>
            <a:r>
              <a:rPr lang="en-US" dirty="0"/>
              <a:t>Placer Hills FPD (Coterminous)</a:t>
            </a:r>
          </a:p>
          <a:p>
            <a:pPr>
              <a:lnSpc>
                <a:spcPct val="120000"/>
              </a:lnSpc>
            </a:pPr>
            <a:r>
              <a:rPr lang="en-US" dirty="0"/>
              <a:t>Newcastle FPD (Zero SOI)</a:t>
            </a:r>
          </a:p>
          <a:p>
            <a:pPr>
              <a:lnSpc>
                <a:spcPct val="120000"/>
              </a:lnSpc>
            </a:pPr>
            <a:r>
              <a:rPr lang="en-US" dirty="0"/>
              <a:t>Penryn FPD (Reduced SOI)</a:t>
            </a:r>
          </a:p>
          <a:p>
            <a:pPr>
              <a:lnSpc>
                <a:spcPct val="120000"/>
              </a:lnSpc>
            </a:pPr>
            <a:r>
              <a:rPr lang="en-US" dirty="0"/>
              <a:t>South Placer FPD (Expanded, excluding Sierra Bluffs)</a:t>
            </a:r>
          </a:p>
          <a:p>
            <a:pPr marL="0" indent="0">
              <a:lnSpc>
                <a:spcPct val="120000"/>
              </a:lnSpc>
              <a:buNone/>
            </a:pPr>
            <a:r>
              <a:rPr lang="en-US" dirty="0"/>
              <a:t>This action is subject to a 30-day reconsideration period.</a:t>
            </a:r>
          </a:p>
          <a:p>
            <a:pPr marL="0" indent="0">
              <a:lnSpc>
                <a:spcPct val="120000"/>
              </a:lnSpc>
              <a:buNone/>
            </a:pPr>
            <a:r>
              <a:rPr lang="en-US" dirty="0"/>
              <a:t>The action is exempt from CEQA pursuant to State Guidelines §15061(b)(3) and the “general rule” exemption, as the update constitutes a planning-level policy determination with no direct or indirect environmental impacts and does not authorize new services or development.</a:t>
            </a:r>
          </a:p>
        </p:txBody>
      </p:sp>
    </p:spTree>
    <p:extLst>
      <p:ext uri="{BB962C8B-B14F-4D97-AF65-F5344CB8AC3E}">
        <p14:creationId xmlns:p14="http://schemas.microsoft.com/office/powerpoint/2010/main" val="1334747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EBB0-E63C-CC8A-A282-AB28347E5A67}"/>
              </a:ext>
            </a:extLst>
          </p:cNvPr>
          <p:cNvSpPr>
            <a:spLocks noGrp="1"/>
          </p:cNvSpPr>
          <p:nvPr>
            <p:ph type="title"/>
          </p:nvPr>
        </p:nvSpPr>
        <p:spPr>
          <a:xfrm>
            <a:off x="838200" y="365125"/>
            <a:ext cx="10515600" cy="1325563"/>
          </a:xfrm>
        </p:spPr>
        <p:txBody>
          <a:bodyPr>
            <a:noAutofit/>
          </a:bodyPr>
          <a:lstStyle/>
          <a:p>
            <a:r>
              <a:rPr lang="en-US" sz="3800" dirty="0"/>
              <a:t>Item 8A: Fiscal Study to Evaluate the Consolidation Options for the South Placer Fire Protection District (FPD), Newcastle FPD, and Penryn FPD </a:t>
            </a:r>
          </a:p>
        </p:txBody>
      </p:sp>
      <p:sp>
        <p:nvSpPr>
          <p:cNvPr id="4" name="Content Placeholder 3">
            <a:extLst>
              <a:ext uri="{FF2B5EF4-FFF2-40B4-BE49-F238E27FC236}">
                <a16:creationId xmlns:a16="http://schemas.microsoft.com/office/drawing/2014/main" id="{6590F5A6-782B-B71B-1706-6B0004658D49}"/>
              </a:ext>
            </a:extLst>
          </p:cNvPr>
          <p:cNvSpPr>
            <a:spLocks noGrp="1"/>
          </p:cNvSpPr>
          <p:nvPr>
            <p:ph idx="1"/>
          </p:nvPr>
        </p:nvSpPr>
        <p:spPr>
          <a:xfrm>
            <a:off x="838200" y="2141537"/>
            <a:ext cx="10275277" cy="4351338"/>
          </a:xfrm>
        </p:spPr>
        <p:txBody>
          <a:bodyPr>
            <a:normAutofit/>
          </a:bodyPr>
          <a:lstStyle/>
          <a:p>
            <a:pPr marL="0" indent="0">
              <a:buNone/>
            </a:pPr>
            <a:r>
              <a:rPr lang="en-US" b="1" dirty="0">
                <a:solidFill>
                  <a:srgbClr val="E7802C"/>
                </a:solidFill>
              </a:rPr>
              <a:t>Summary</a:t>
            </a:r>
          </a:p>
          <a:p>
            <a:pPr marL="0" indent="0">
              <a:buNone/>
            </a:pPr>
            <a:r>
              <a:rPr lang="en-US" dirty="0"/>
              <a:t>Authorize Ridgeline Municipal Strategies to conduct a fiscal study to evaluate the financial feasibility of the following consolidation options:</a:t>
            </a:r>
          </a:p>
          <a:p>
            <a:pPr lvl="0"/>
            <a:r>
              <a:rPr lang="en-US" dirty="0"/>
              <a:t>Annexation of Newcastle Fire Protection District (FPD) into South Placer FPD;</a:t>
            </a:r>
          </a:p>
          <a:p>
            <a:pPr lvl="0"/>
            <a:r>
              <a:rPr lang="en-US" dirty="0"/>
              <a:t>Annexation of Penryn FPD into South Placer FPD; and</a:t>
            </a:r>
          </a:p>
          <a:p>
            <a:pPr lvl="0"/>
            <a:r>
              <a:rPr lang="en-US" dirty="0"/>
              <a:t>Annexation of Newcastle and Penryn FPDs into South               Placer FPD.</a:t>
            </a:r>
          </a:p>
        </p:txBody>
      </p:sp>
    </p:spTree>
    <p:extLst>
      <p:ext uri="{BB962C8B-B14F-4D97-AF65-F5344CB8AC3E}">
        <p14:creationId xmlns:p14="http://schemas.microsoft.com/office/powerpoint/2010/main" val="1438051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B96C69-F55F-6C34-FF41-29A6E47EEC8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BCABEBF-C058-EAD2-0332-1A868D013EB6}"/>
              </a:ext>
            </a:extLst>
          </p:cNvPr>
          <p:cNvSpPr>
            <a:spLocks noGrp="1"/>
          </p:cNvSpPr>
          <p:nvPr>
            <p:ph type="subTitle" idx="1"/>
          </p:nvPr>
        </p:nvSpPr>
        <p:spPr>
          <a:xfrm>
            <a:off x="6564922" y="4560318"/>
            <a:ext cx="4736123" cy="1641189"/>
          </a:xfrm>
        </p:spPr>
        <p:txBody>
          <a:bodyPr>
            <a:normAutofit/>
          </a:bodyPr>
          <a:lstStyle/>
          <a:p>
            <a:pPr marL="0" marR="0" lvl="0" indent="0" algn="ctr" defTabSz="914400" rtl="0" eaLnBrk="1" fontAlgn="auto" latinLnBrk="0" hangingPunct="1">
              <a:lnSpc>
                <a:spcPct val="125000"/>
              </a:lnSpc>
              <a:spcBef>
                <a:spcPts val="1000"/>
              </a:spcBef>
              <a:spcAft>
                <a:spcPts val="0"/>
              </a:spcAft>
              <a:buClr>
                <a:srgbClr val="A629E7">
                  <a:lumMod val="60000"/>
                  <a:lumOff val="40000"/>
                </a:srgbClr>
              </a:buClr>
              <a:buSzTx/>
              <a:buFont typeface="Wingdings" panose="05000000000000000000" pitchFamily="2" charset="2"/>
              <a:buNone/>
              <a:tabLst/>
              <a:defRPr/>
            </a:pPr>
            <a:r>
              <a:rPr kumimoji="0" lang="en-US"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Item 7</a:t>
            </a:r>
          </a:p>
          <a:p>
            <a:pPr marL="0" marR="0" lvl="0" indent="0" algn="ctr" defTabSz="914400" rtl="0" eaLnBrk="1" fontAlgn="auto" latinLnBrk="0" hangingPunct="1">
              <a:lnSpc>
                <a:spcPct val="125000"/>
              </a:lnSpc>
              <a:spcBef>
                <a:spcPts val="1000"/>
              </a:spcBef>
              <a:spcAft>
                <a:spcPts val="0"/>
              </a:spcAft>
              <a:buClr>
                <a:srgbClr val="A629E7">
                  <a:lumMod val="60000"/>
                  <a:lumOff val="40000"/>
                </a:srgbClr>
              </a:buClr>
              <a:buSzTx/>
              <a:buFont typeface="Wingdings" panose="05000000000000000000" pitchFamily="2" charset="2"/>
              <a:buNone/>
              <a:tabLst/>
              <a:defRPr/>
            </a:pPr>
            <a:r>
              <a:rPr kumimoji="0" lang="en-US" sz="1700" b="0" i="1" u="none" strike="noStrike" kern="1200" cap="none" spc="0" normalizeH="0" baseline="0" noProof="0" dirty="0">
                <a:ln>
                  <a:noFill/>
                </a:ln>
                <a:solidFill>
                  <a:srgbClr val="FFFFFF"/>
                </a:solidFill>
                <a:effectLst/>
                <a:uLnTx/>
                <a:uFillTx/>
                <a:latin typeface="Avenir Next LT Pro Light"/>
                <a:ea typeface="+mn-ea"/>
                <a:cs typeface="+mn-cs"/>
              </a:rPr>
              <a:t>LAFCO Project No. 2025-3</a:t>
            </a:r>
          </a:p>
          <a:p>
            <a:pPr marL="0" marR="0" lvl="0" indent="0" algn="l" defTabSz="914400" rtl="0" eaLnBrk="1" fontAlgn="auto" latinLnBrk="0" hangingPunct="1">
              <a:lnSpc>
                <a:spcPct val="100000"/>
              </a:lnSpc>
              <a:spcBef>
                <a:spcPts val="0"/>
              </a:spcBef>
              <a:spcAft>
                <a:spcPts val="0"/>
              </a:spcAft>
              <a:buClr>
                <a:srgbClr val="A629E7">
                  <a:lumMod val="60000"/>
                  <a:lumOff val="40000"/>
                </a:srgbClr>
              </a:buClr>
              <a:buSzTx/>
              <a:buFontTx/>
              <a:buNone/>
              <a:tabLst/>
              <a:defRPr/>
            </a:pPr>
            <a:r>
              <a:rPr kumimoji="0" lang="en-US" sz="1700" b="0" i="1" u="none" strike="noStrike" kern="1200" cap="none" spc="0" normalizeH="0" baseline="0" noProof="0" dirty="0">
                <a:ln>
                  <a:noFill/>
                </a:ln>
                <a:solidFill>
                  <a:srgbClr val="FFFFFF"/>
                </a:solidFill>
                <a:effectLst/>
                <a:uLnTx/>
                <a:uFillTx/>
                <a:latin typeface="Avenir Next LT Pro Light"/>
                <a:ea typeface="+mn-ea"/>
                <a:cs typeface="+mn-cs"/>
              </a:rPr>
              <a:t>SOI Update for Newcastle, Penryn, Placer Hills, and South Placer Fire Protection Districts.</a:t>
            </a:r>
          </a:p>
        </p:txBody>
      </p:sp>
      <p:pic>
        <p:nvPicPr>
          <p:cNvPr id="4" name="Picture 3" descr="A sign with oranges and a person skiing&#10;&#10;Description automatically generated">
            <a:extLst>
              <a:ext uri="{FF2B5EF4-FFF2-40B4-BE49-F238E27FC236}">
                <a16:creationId xmlns:a16="http://schemas.microsoft.com/office/drawing/2014/main" id="{BE848230-CC31-CF2E-4196-911898307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82" y="177800"/>
            <a:ext cx="4601188" cy="3632517"/>
          </a:xfrm>
          <a:prstGeom prst="rect">
            <a:avLst/>
          </a:prstGeom>
        </p:spPr>
      </p:pic>
      <p:sp>
        <p:nvSpPr>
          <p:cNvPr id="5" name="Subtitle 2">
            <a:extLst>
              <a:ext uri="{FF2B5EF4-FFF2-40B4-BE49-F238E27FC236}">
                <a16:creationId xmlns:a16="http://schemas.microsoft.com/office/drawing/2014/main" id="{78C80780-5C99-1C52-97C2-D96CF1D3BEF3}"/>
              </a:ext>
            </a:extLst>
          </p:cNvPr>
          <p:cNvSpPr txBox="1">
            <a:spLocks/>
          </p:cNvSpPr>
          <p:nvPr/>
        </p:nvSpPr>
        <p:spPr>
          <a:xfrm>
            <a:off x="1343025" y="5242960"/>
            <a:ext cx="9070848" cy="6869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chemeClr val="bg2"/>
              </a:solidFill>
            </a:endParaRPr>
          </a:p>
        </p:txBody>
      </p:sp>
      <p:sp>
        <p:nvSpPr>
          <p:cNvPr id="2" name="Title 1">
            <a:extLst>
              <a:ext uri="{FF2B5EF4-FFF2-40B4-BE49-F238E27FC236}">
                <a16:creationId xmlns:a16="http://schemas.microsoft.com/office/drawing/2014/main" id="{9FAEA1D6-DBAE-D317-5E22-52304D338B80}"/>
              </a:ext>
            </a:extLst>
          </p:cNvPr>
          <p:cNvSpPr txBox="1">
            <a:spLocks/>
          </p:cNvSpPr>
          <p:nvPr/>
        </p:nvSpPr>
        <p:spPr>
          <a:xfrm>
            <a:off x="1079509" y="4602162"/>
            <a:ext cx="4723159" cy="1720850"/>
          </a:xfrm>
          <a:prstGeom prst="rect">
            <a:avLst/>
          </a:prstGeom>
        </p:spPr>
        <p:txBody>
          <a:bodyPr vert="horz" lIns="0" tIns="0" rIns="0" bIns="0" rtlCol="0" anchor="ctr" anchorCtr="0">
            <a:normAutofit/>
          </a:bodyPr>
          <a:lstStyle>
            <a:lvl1pPr algn="ctr"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400" normalizeH="0" baseline="0" noProof="0" dirty="0">
                <a:ln>
                  <a:noFill/>
                </a:ln>
                <a:solidFill>
                  <a:srgbClr val="FFFFFF"/>
                </a:solidFill>
                <a:effectLst/>
                <a:uLnTx/>
                <a:uFillTx/>
                <a:latin typeface="Century Gothic" panose="020B0502020202020204" pitchFamily="34" charset="0"/>
                <a:ea typeface="+mj-ea"/>
                <a:cs typeface="+mj-cs"/>
              </a:rPr>
              <a:t>Commission Meeting</a:t>
            </a:r>
            <a:br>
              <a:rPr kumimoji="0" lang="en-US" sz="2800" b="1" i="0" u="none" strike="noStrike" kern="1200" cap="none" spc="400" normalizeH="0" baseline="0" noProof="0" dirty="0">
                <a:ln>
                  <a:noFill/>
                </a:ln>
                <a:solidFill>
                  <a:srgbClr val="FFFFFF"/>
                </a:solidFill>
                <a:effectLst/>
                <a:uLnTx/>
                <a:uFillTx/>
                <a:latin typeface="Century Gothic" panose="020B0502020202020204" pitchFamily="34" charset="0"/>
                <a:ea typeface="+mj-ea"/>
                <a:cs typeface="+mj-cs"/>
              </a:rPr>
            </a:br>
            <a:r>
              <a:rPr kumimoji="0" lang="en-US" sz="2800" b="1" i="0" u="none" strike="noStrike" kern="1200" cap="none" spc="400" normalizeH="0" baseline="0" noProof="0" dirty="0">
                <a:ln>
                  <a:noFill/>
                </a:ln>
                <a:solidFill>
                  <a:srgbClr val="FFFFFF"/>
                </a:solidFill>
                <a:effectLst/>
                <a:uLnTx/>
                <a:uFillTx/>
                <a:latin typeface="Century Gothic" panose="020B0502020202020204" pitchFamily="34" charset="0"/>
                <a:ea typeface="+mj-ea"/>
                <a:cs typeface="+mj-cs"/>
              </a:rPr>
              <a:t>August 13, 2025</a:t>
            </a:r>
            <a:br>
              <a:rPr kumimoji="0" lang="en-US" sz="2800" b="1" i="0" u="none" strike="noStrike" kern="1200" cap="none" spc="400" normalizeH="0" baseline="0" noProof="0" dirty="0">
                <a:ln>
                  <a:noFill/>
                </a:ln>
                <a:solidFill>
                  <a:srgbClr val="FFFFFF"/>
                </a:solidFill>
                <a:effectLst/>
                <a:highlight>
                  <a:srgbClr val="FFFF00"/>
                </a:highlight>
                <a:uLnTx/>
                <a:uFillTx/>
                <a:latin typeface="Century Gothic" panose="020B0502020202020204" pitchFamily="34" charset="0"/>
                <a:ea typeface="+mj-ea"/>
                <a:cs typeface="+mj-cs"/>
              </a:rPr>
            </a:br>
            <a:r>
              <a:rPr kumimoji="0" lang="en-US" sz="2800" b="0" i="0" u="none" strike="noStrike" kern="1200" cap="none" spc="400" normalizeH="0" baseline="0" noProof="0" dirty="0">
                <a:ln>
                  <a:noFill/>
                </a:ln>
                <a:solidFill>
                  <a:srgbClr val="FFFFFF"/>
                </a:solidFill>
                <a:effectLst/>
                <a:uLnTx/>
                <a:uFillTx/>
                <a:latin typeface="Rockwell Nova Light"/>
                <a:ea typeface="+mj-ea"/>
                <a:cs typeface="+mj-cs"/>
              </a:rPr>
              <a:t>	</a:t>
            </a:r>
          </a:p>
        </p:txBody>
      </p:sp>
    </p:spTree>
    <p:extLst>
      <p:ext uri="{BB962C8B-B14F-4D97-AF65-F5344CB8AC3E}">
        <p14:creationId xmlns:p14="http://schemas.microsoft.com/office/powerpoint/2010/main" val="1518930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746442-26A9-F5E0-BF5B-6F48D40F0A81}"/>
              </a:ext>
            </a:extLst>
          </p:cNvPr>
          <p:cNvSpPr>
            <a:spLocks noGrp="1"/>
          </p:cNvSpPr>
          <p:nvPr>
            <p:ph idx="1"/>
          </p:nvPr>
        </p:nvSpPr>
        <p:spPr>
          <a:xfrm>
            <a:off x="838200" y="2166424"/>
            <a:ext cx="10515599" cy="3875601"/>
          </a:xfrm>
        </p:spPr>
        <p:txBody>
          <a:bodyPr/>
          <a:lstStyle/>
          <a:p>
            <a:pPr marL="0" indent="0">
              <a:buNone/>
            </a:pPr>
            <a:r>
              <a:rPr lang="en-US" b="1" dirty="0">
                <a:solidFill>
                  <a:srgbClr val="E7802C"/>
                </a:solidFill>
              </a:rPr>
              <a:t>Background</a:t>
            </a:r>
          </a:p>
          <a:p>
            <a:r>
              <a:rPr lang="en-US" dirty="0"/>
              <a:t>Ridgeline Municipal Strategies completed the Placer Hills Fire Protection District and Newcastle Fire Protection District Consolidation Fiscal Study, evaluating the financial feasibility of consolidating Newcastle FPD and Placer Hills FPD on June 4, 2025.</a:t>
            </a:r>
          </a:p>
          <a:p>
            <a:r>
              <a:rPr lang="en-US" dirty="0"/>
              <a:t>Separately, on July 31, 2025, South Placer FPD submitted a letter requesting that LAFCO expand its fiscal review to include the additional consolidation options</a:t>
            </a:r>
          </a:p>
        </p:txBody>
      </p:sp>
      <p:sp>
        <p:nvSpPr>
          <p:cNvPr id="9" name="Title 1">
            <a:extLst>
              <a:ext uri="{FF2B5EF4-FFF2-40B4-BE49-F238E27FC236}">
                <a16:creationId xmlns:a16="http://schemas.microsoft.com/office/drawing/2014/main" id="{143480F0-3691-FE77-F34C-50ECC3321044}"/>
              </a:ext>
            </a:extLst>
          </p:cNvPr>
          <p:cNvSpPr>
            <a:spLocks noGrp="1"/>
          </p:cNvSpPr>
          <p:nvPr>
            <p:ph type="title"/>
          </p:nvPr>
        </p:nvSpPr>
        <p:spPr/>
        <p:txBody>
          <a:bodyPr>
            <a:noAutofit/>
          </a:bodyPr>
          <a:lstStyle/>
          <a:p>
            <a:r>
              <a:rPr lang="en-US" sz="3800" dirty="0"/>
              <a:t>Item 8A: Fiscal Study to Evaluate the Consolidation Options for the South Placer Fire Protection District (FPD), Newcastle FPD, and Penryn FPD </a:t>
            </a:r>
          </a:p>
        </p:txBody>
      </p:sp>
    </p:spTree>
    <p:extLst>
      <p:ext uri="{BB962C8B-B14F-4D97-AF65-F5344CB8AC3E}">
        <p14:creationId xmlns:p14="http://schemas.microsoft.com/office/powerpoint/2010/main" val="467533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6784FB-2153-7237-88E9-740501809B97}"/>
              </a:ext>
            </a:extLst>
          </p:cNvPr>
          <p:cNvSpPr txBox="1">
            <a:spLocks/>
          </p:cNvSpPr>
          <p:nvPr/>
        </p:nvSpPr>
        <p:spPr>
          <a:xfrm>
            <a:off x="838200" y="20803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t>Item 8A: Fiscal Study to Evaluate the Consolidation Options for the South Placer Fire Protection District (FPD), Newcastle FPD, and Penryn FPD </a:t>
            </a:r>
          </a:p>
        </p:txBody>
      </p:sp>
      <p:sp>
        <p:nvSpPr>
          <p:cNvPr id="6" name="Content Placeholder 5">
            <a:extLst>
              <a:ext uri="{FF2B5EF4-FFF2-40B4-BE49-F238E27FC236}">
                <a16:creationId xmlns:a16="http://schemas.microsoft.com/office/drawing/2014/main" id="{ED546F4B-7FE8-4D39-3882-D16A68384685}"/>
              </a:ext>
            </a:extLst>
          </p:cNvPr>
          <p:cNvSpPr>
            <a:spLocks noGrp="1"/>
          </p:cNvSpPr>
          <p:nvPr>
            <p:ph sz="half" idx="1"/>
          </p:nvPr>
        </p:nvSpPr>
        <p:spPr>
          <a:xfrm>
            <a:off x="838200" y="2067951"/>
            <a:ext cx="10515600" cy="4109012"/>
          </a:xfrm>
        </p:spPr>
        <p:txBody>
          <a:bodyPr/>
          <a:lstStyle/>
          <a:p>
            <a:pPr marL="0" indent="0">
              <a:buNone/>
            </a:pPr>
            <a:r>
              <a:rPr lang="en-US" b="1" dirty="0">
                <a:solidFill>
                  <a:srgbClr val="E7802C"/>
                </a:solidFill>
              </a:rPr>
              <a:t>Discussion</a:t>
            </a:r>
            <a:endParaRPr lang="en-US" dirty="0"/>
          </a:p>
          <a:p>
            <a:r>
              <a:rPr lang="en-US" dirty="0"/>
              <a:t>The proposed fiscal study aligns with LAFCO’s statutory mandate to promote efficient and logical service boundaries (§56001, §56301) and to explore alternative governance structures (§56668). </a:t>
            </a:r>
          </a:p>
          <a:p>
            <a:r>
              <a:rPr lang="en-US" dirty="0"/>
              <a:t>The request also echoes recommendations from the 2025 Fire Service Review, which proposed multiple potential consolidation options involving these agencies.</a:t>
            </a:r>
            <a:br>
              <a:rPr lang="en-US" dirty="0"/>
            </a:br>
            <a:endParaRPr lang="en-US" dirty="0"/>
          </a:p>
        </p:txBody>
      </p:sp>
    </p:spTree>
    <p:extLst>
      <p:ext uri="{BB962C8B-B14F-4D97-AF65-F5344CB8AC3E}">
        <p14:creationId xmlns:p14="http://schemas.microsoft.com/office/powerpoint/2010/main" val="2639820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99BB9-2A4D-89FB-35ED-06E932E81D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CEC103-9B2B-F699-A893-B32391FED62C}"/>
              </a:ext>
            </a:extLst>
          </p:cNvPr>
          <p:cNvSpPr>
            <a:spLocks noGrp="1"/>
          </p:cNvSpPr>
          <p:nvPr>
            <p:ph idx="1"/>
          </p:nvPr>
        </p:nvSpPr>
        <p:spPr>
          <a:xfrm>
            <a:off x="838200" y="1478755"/>
            <a:ext cx="9935424" cy="4351338"/>
          </a:xfrm>
        </p:spPr>
        <p:txBody>
          <a:bodyPr>
            <a:normAutofit/>
          </a:bodyPr>
          <a:lstStyle/>
          <a:p>
            <a:pPr marL="0" indent="0">
              <a:buNone/>
            </a:pPr>
            <a:endParaRPr lang="en-US" b="1" dirty="0">
              <a:solidFill>
                <a:srgbClr val="DD785D"/>
              </a:solidFill>
              <a:effectLst/>
              <a:latin typeface="CenturyGothic-Bold"/>
              <a:ea typeface="Calibri" panose="020F0502020204030204" pitchFamily="34" charset="0"/>
              <a:cs typeface="Times New Roman" panose="02020603050405020304" pitchFamily="18" charset="0"/>
            </a:endParaRPr>
          </a:p>
          <a:p>
            <a:pPr marL="0" indent="0">
              <a:buNone/>
            </a:pPr>
            <a:r>
              <a:rPr lang="en-US" b="1" dirty="0">
                <a:solidFill>
                  <a:srgbClr val="DD785D"/>
                </a:solidFill>
                <a:effectLst/>
                <a:latin typeface="CenturyGothic-Bold"/>
                <a:ea typeface="Calibri" panose="020F0502020204030204" pitchFamily="34" charset="0"/>
                <a:cs typeface="Times New Roman" panose="02020603050405020304" pitchFamily="18" charset="0"/>
              </a:rPr>
              <a:t>Cost</a:t>
            </a:r>
          </a:p>
          <a:p>
            <a:r>
              <a:rPr lang="en-US" dirty="0">
                <a:solidFill>
                  <a:srgbClr val="003E5C"/>
                </a:solidFill>
                <a:latin typeface="CenturyGothic-Bold"/>
                <a:ea typeface="Calibri" panose="020F0502020204030204" pitchFamily="34" charset="0"/>
                <a:cs typeface="Times New Roman" panose="02020603050405020304" pitchFamily="18" charset="0"/>
              </a:rPr>
              <a:t>The supplemental study is estimated to cost $37,745</a:t>
            </a:r>
          </a:p>
          <a:p>
            <a:r>
              <a:rPr lang="en-US" dirty="0">
                <a:solidFill>
                  <a:srgbClr val="003E5C"/>
                </a:solidFill>
                <a:effectLst/>
                <a:latin typeface="CenturyGothic-Bold"/>
                <a:ea typeface="Calibri" panose="020F0502020204030204" pitchFamily="34" charset="0"/>
                <a:cs typeface="Times New Roman" panose="02020603050405020304" pitchFamily="18" charset="0"/>
              </a:rPr>
              <a:t>Because the study will benefit the entire Western Placer County Region, staff believes it is appropriate for LAFCO to cover the cost.</a:t>
            </a:r>
            <a:endParaRPr lang="en-US" dirty="0">
              <a:solidFill>
                <a:srgbClr val="003E5C"/>
              </a:solidFill>
              <a:effectLst/>
              <a:latin typeface="Aptos" panose="020B000402020202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F7DC36B4-C31F-4276-292C-9C3B71923825}"/>
              </a:ext>
            </a:extLst>
          </p:cNvPr>
          <p:cNvSpPr txBox="1">
            <a:spLocks/>
          </p:cNvSpPr>
          <p:nvPr/>
        </p:nvSpPr>
        <p:spPr>
          <a:xfrm>
            <a:off x="838200" y="20803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t>Item 8A: Fiscal Study to Evaluate the Consolidation Options for the South Placer Fire Protection District (FPD), Newcastle FPD, and Penryn FPD </a:t>
            </a:r>
          </a:p>
        </p:txBody>
      </p:sp>
    </p:spTree>
    <p:extLst>
      <p:ext uri="{BB962C8B-B14F-4D97-AF65-F5344CB8AC3E}">
        <p14:creationId xmlns:p14="http://schemas.microsoft.com/office/powerpoint/2010/main" val="4145415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2056C-1959-0CF4-9C9E-3DFE9706E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01B41-FF19-B821-C2FE-DEBC5D38570A}"/>
              </a:ext>
            </a:extLst>
          </p:cNvPr>
          <p:cNvSpPr>
            <a:spLocks noGrp="1"/>
          </p:cNvSpPr>
          <p:nvPr>
            <p:ph type="title"/>
          </p:nvPr>
        </p:nvSpPr>
        <p:spPr>
          <a:xfrm>
            <a:off x="838200" y="317974"/>
            <a:ext cx="10515600" cy="1325563"/>
          </a:xfrm>
        </p:spPr>
        <p:txBody>
          <a:bodyPr>
            <a:noAutofit/>
          </a:bodyPr>
          <a:lstStyle/>
          <a:p>
            <a:r>
              <a:rPr lang="en-US" sz="3800" dirty="0"/>
              <a:t>Item 8A: Fiscal Study to Evaluate the Consolidation Options for the South Placer Fire Protection District (FPD), Newcastle FPD, and Penryn FPD </a:t>
            </a:r>
          </a:p>
        </p:txBody>
      </p:sp>
      <p:sp>
        <p:nvSpPr>
          <p:cNvPr id="3" name="Content Placeholder 2">
            <a:extLst>
              <a:ext uri="{FF2B5EF4-FFF2-40B4-BE49-F238E27FC236}">
                <a16:creationId xmlns:a16="http://schemas.microsoft.com/office/drawing/2014/main" id="{4057FA14-C252-8E19-08CA-63BF286C7553}"/>
              </a:ext>
            </a:extLst>
          </p:cNvPr>
          <p:cNvSpPr>
            <a:spLocks noGrp="1"/>
          </p:cNvSpPr>
          <p:nvPr>
            <p:ph idx="1"/>
          </p:nvPr>
        </p:nvSpPr>
        <p:spPr>
          <a:xfrm>
            <a:off x="613117" y="1913205"/>
            <a:ext cx="10515600" cy="4944795"/>
          </a:xfrm>
        </p:spPr>
        <p:txBody>
          <a:bodyPr>
            <a:normAutofit fontScale="92500"/>
          </a:bodyPr>
          <a:lstStyle/>
          <a:p>
            <a:pPr marL="0" indent="0">
              <a:buNone/>
            </a:pPr>
            <a:r>
              <a:rPr lang="en-US" b="1" dirty="0">
                <a:solidFill>
                  <a:srgbClr val="DD785D"/>
                </a:solidFill>
                <a:effectLst/>
                <a:latin typeface="CenturyGothic-Bold"/>
                <a:ea typeface="Calibri" panose="020F0502020204030204" pitchFamily="34" charset="0"/>
                <a:cs typeface="Times New Roman" panose="02020603050405020304" pitchFamily="18" charset="0"/>
              </a:rPr>
              <a:t>Staff Recommendation: </a:t>
            </a:r>
            <a:endParaRPr lang="en-US" dirty="0">
              <a:effectLst/>
              <a:latin typeface="Aptos" panose="020B0004020202020204" pitchFamily="34" charset="0"/>
              <a:ea typeface="Calibri" panose="020F0502020204030204" pitchFamily="34" charset="0"/>
              <a:cs typeface="Times New Roman" panose="02020603050405020304" pitchFamily="18" charset="0"/>
            </a:endParaRPr>
          </a:p>
          <a:p>
            <a:pPr lvl="0"/>
            <a:r>
              <a:rPr lang="en-US" sz="2400" dirty="0"/>
              <a:t>Authorize the Executive Officer to enter into an agreement with Ridgeline Municipal Strategies to conduct a supplemental regional fiscal and operational analysis evaluating the feasibility of the following reorganization options:</a:t>
            </a:r>
          </a:p>
          <a:p>
            <a:pPr lvl="1"/>
            <a:r>
              <a:rPr lang="en-US" sz="2100" dirty="0"/>
              <a:t>Annexation of Newcastle Fire Protection District (FPD) into South Placer FPD;</a:t>
            </a:r>
          </a:p>
          <a:p>
            <a:pPr lvl="1"/>
            <a:r>
              <a:rPr lang="en-US" sz="2100" dirty="0"/>
              <a:t>Annexation of Penryn FPD into South Placer FPD; and</a:t>
            </a:r>
          </a:p>
          <a:p>
            <a:pPr lvl="1"/>
            <a:r>
              <a:rPr lang="en-US" sz="2100" dirty="0"/>
              <a:t>Annexation of Newcastle and Penryn FPD into South Placer FPD.</a:t>
            </a:r>
          </a:p>
          <a:p>
            <a:pPr lvl="0"/>
            <a:r>
              <a:rPr lang="en-US" sz="2400" dirty="0"/>
              <a:t>Direct that the supplemental study include consideration of South Placer FPD’s ability to provide both fire protection and emergency transport services as a factor in the regional analysis.</a:t>
            </a:r>
          </a:p>
          <a:p>
            <a:pPr lvl="0"/>
            <a:r>
              <a:rPr lang="en-US" sz="2400" dirty="0"/>
              <a:t>Approve funding of the estimated $37,745 from LAFCO’s budget, acknowledging that the study benefits the wider Western Placer County region and will provide an objective, data-driven foundation for assessing long-term service delivery and governance options.</a:t>
            </a:r>
          </a:p>
        </p:txBody>
      </p:sp>
    </p:spTree>
    <p:extLst>
      <p:ext uri="{BB962C8B-B14F-4D97-AF65-F5344CB8AC3E}">
        <p14:creationId xmlns:p14="http://schemas.microsoft.com/office/powerpoint/2010/main" val="1779040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AF904-8222-0D50-39A3-B02C9707616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3E95881-D29A-A10F-35FA-D8AD18E88CC4}"/>
              </a:ext>
            </a:extLst>
          </p:cNvPr>
          <p:cNvSpPr/>
          <p:nvPr/>
        </p:nvSpPr>
        <p:spPr>
          <a:xfrm>
            <a:off x="0" y="0"/>
            <a:ext cx="352425" cy="6858000"/>
          </a:xfrm>
          <a:prstGeom prst="rect">
            <a:avLst/>
          </a:prstGeom>
          <a:solidFill>
            <a:srgbClr val="EC8C36"/>
          </a:solidFill>
          <a:ln>
            <a:solidFill>
              <a:srgbClr val="EC8C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7391A95-A8AB-E9A2-25EC-E58367230344}"/>
              </a:ext>
            </a:extLst>
          </p:cNvPr>
          <p:cNvSpPr/>
          <p:nvPr/>
        </p:nvSpPr>
        <p:spPr>
          <a:xfrm>
            <a:off x="11863387" y="0"/>
            <a:ext cx="352425" cy="6858000"/>
          </a:xfrm>
          <a:prstGeom prst="rect">
            <a:avLst/>
          </a:prstGeom>
          <a:solidFill>
            <a:srgbClr val="EC8C36"/>
          </a:solidFill>
          <a:ln>
            <a:solidFill>
              <a:srgbClr val="EC8C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ign with oranges and a person skiing&#10;&#10;Description automatically generated">
            <a:extLst>
              <a:ext uri="{FF2B5EF4-FFF2-40B4-BE49-F238E27FC236}">
                <a16:creationId xmlns:a16="http://schemas.microsoft.com/office/drawing/2014/main" id="{F3E91229-F147-B94C-BFC8-2968B3CC7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7605" y="5482409"/>
            <a:ext cx="1536277" cy="1212850"/>
          </a:xfrm>
          <a:prstGeom prst="rect">
            <a:avLst/>
          </a:prstGeom>
        </p:spPr>
      </p:pic>
      <p:sp>
        <p:nvSpPr>
          <p:cNvPr id="10" name="TextBox 9">
            <a:extLst>
              <a:ext uri="{FF2B5EF4-FFF2-40B4-BE49-F238E27FC236}">
                <a16:creationId xmlns:a16="http://schemas.microsoft.com/office/drawing/2014/main" id="{4A674264-B7A1-0BF6-45DD-2ECB77DC3B49}"/>
              </a:ext>
            </a:extLst>
          </p:cNvPr>
          <p:cNvSpPr txBox="1"/>
          <p:nvPr/>
        </p:nvSpPr>
        <p:spPr>
          <a:xfrm>
            <a:off x="571929" y="1635760"/>
            <a:ext cx="3755141" cy="1938992"/>
          </a:xfrm>
          <a:prstGeom prst="rect">
            <a:avLst/>
          </a:prstGeom>
          <a:noFill/>
        </p:spPr>
        <p:txBody>
          <a:bodyPr wrap="square" rtlCol="0">
            <a:spAutoFit/>
          </a:bodyPr>
          <a:lstStyle/>
          <a:p>
            <a:r>
              <a:rPr lang="en-US" sz="2400" dirty="0"/>
              <a:t>WHAT DOES LAFCO DO?:</a:t>
            </a:r>
          </a:p>
          <a:p>
            <a:endParaRPr lang="en-US" sz="2400" dirty="0"/>
          </a:p>
          <a:p>
            <a:endParaRPr lang="en-US" sz="2400" dirty="0"/>
          </a:p>
          <a:p>
            <a:r>
              <a:rPr lang="en-US" sz="2400" dirty="0"/>
              <a:t>LAFCO follows an ordered process with three steps</a:t>
            </a:r>
          </a:p>
        </p:txBody>
      </p:sp>
      <p:pic>
        <p:nvPicPr>
          <p:cNvPr id="12" name="Picture 11" descr="Timeline&#10;&#10;AI-generated content may be incorrect.">
            <a:extLst>
              <a:ext uri="{FF2B5EF4-FFF2-40B4-BE49-F238E27FC236}">
                <a16:creationId xmlns:a16="http://schemas.microsoft.com/office/drawing/2014/main" id="{2EA1E509-9A19-F3C4-4AD7-D50196B9B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298" y="0"/>
            <a:ext cx="5624802" cy="6858000"/>
          </a:xfrm>
          <a:prstGeom prst="rect">
            <a:avLst/>
          </a:prstGeom>
        </p:spPr>
      </p:pic>
    </p:spTree>
    <p:extLst>
      <p:ext uri="{BB962C8B-B14F-4D97-AF65-F5344CB8AC3E}">
        <p14:creationId xmlns:p14="http://schemas.microsoft.com/office/powerpoint/2010/main" val="8684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50C7A-D83A-2C6A-BA32-299CE84ED3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8CC7BD0-3A47-7086-627D-27AFF10B3EF1}"/>
              </a:ext>
            </a:extLst>
          </p:cNvPr>
          <p:cNvSpPr>
            <a:spLocks noGrp="1"/>
          </p:cNvSpPr>
          <p:nvPr>
            <p:ph type="title"/>
          </p:nvPr>
        </p:nvSpPr>
        <p:spPr>
          <a:xfrm>
            <a:off x="838200" y="365125"/>
            <a:ext cx="10515600" cy="1548342"/>
          </a:xfrm>
        </p:spPr>
        <p:txBody>
          <a:bodyPr>
            <a:noAutofit/>
          </a:bodyPr>
          <a:lstStyle/>
          <a:p>
            <a:r>
              <a:rPr lang="en-US" sz="3600" b="1"/>
              <a:t>Item 7: </a:t>
            </a:r>
            <a:r>
              <a:rPr lang="en-US" sz="3600" b="1" dirty="0"/>
              <a:t>Project No. 2025-03: Sphere of Influence Updates</a:t>
            </a:r>
          </a:p>
        </p:txBody>
      </p:sp>
      <p:sp>
        <p:nvSpPr>
          <p:cNvPr id="5" name="Content Placeholder 4">
            <a:extLst>
              <a:ext uri="{FF2B5EF4-FFF2-40B4-BE49-F238E27FC236}">
                <a16:creationId xmlns:a16="http://schemas.microsoft.com/office/drawing/2014/main" id="{4814D8E3-0195-8313-325C-B083DAE4FE3D}"/>
              </a:ext>
            </a:extLst>
          </p:cNvPr>
          <p:cNvSpPr>
            <a:spLocks noGrp="1"/>
          </p:cNvSpPr>
          <p:nvPr>
            <p:ph idx="1"/>
          </p:nvPr>
        </p:nvSpPr>
        <p:spPr>
          <a:xfrm>
            <a:off x="838200" y="1814031"/>
            <a:ext cx="9514114" cy="4555066"/>
          </a:xfrm>
        </p:spPr>
        <p:txBody>
          <a:bodyPr>
            <a:normAutofit/>
          </a:bodyPr>
          <a:lstStyle/>
          <a:p>
            <a:r>
              <a:rPr lang="en-US" dirty="0"/>
              <a:t>The proposal before the Commission is to </a:t>
            </a:r>
            <a:r>
              <a:rPr lang="en-US" b="1" dirty="0"/>
              <a:t>establish or update the Spheres of Influence</a:t>
            </a:r>
            <a:r>
              <a:rPr lang="en-US" dirty="0"/>
              <a:t> for the Placer Hills, Newcastle, Penryn, and South Placer Fire Protection Districts in accordance with the findings of the recently adopted Municipal Service Review.</a:t>
            </a:r>
            <a:br>
              <a:rPr lang="en-US" dirty="0"/>
            </a:br>
            <a:endParaRPr lang="en-US" dirty="0"/>
          </a:p>
          <a:p>
            <a:r>
              <a:rPr lang="en-US" dirty="0"/>
              <a:t>The SOI updates are required under statute and are part of LAFCO’s regular five-year cycle to ensure that service boundaries reflect current conditions and near-term planning needs.</a:t>
            </a:r>
          </a:p>
        </p:txBody>
      </p:sp>
    </p:spTree>
    <p:extLst>
      <p:ext uri="{BB962C8B-B14F-4D97-AF65-F5344CB8AC3E}">
        <p14:creationId xmlns:p14="http://schemas.microsoft.com/office/powerpoint/2010/main" val="321718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371C1-CAE7-C2F6-021A-B43C959DB139}"/>
              </a:ext>
            </a:extLst>
          </p:cNvPr>
          <p:cNvSpPr>
            <a:spLocks noGrp="1"/>
          </p:cNvSpPr>
          <p:nvPr>
            <p:ph type="title"/>
          </p:nvPr>
        </p:nvSpPr>
        <p:spPr>
          <a:xfrm>
            <a:off x="838200" y="120141"/>
            <a:ext cx="10515600" cy="1325563"/>
          </a:xfrm>
        </p:spPr>
        <p:txBody>
          <a:bodyPr>
            <a:normAutofit/>
          </a:bodyPr>
          <a:lstStyle/>
          <a:p>
            <a:r>
              <a:rPr lang="en-US" b="1" dirty="0"/>
              <a:t>Project Milestones</a:t>
            </a:r>
          </a:p>
        </p:txBody>
      </p:sp>
      <p:sp>
        <p:nvSpPr>
          <p:cNvPr id="3" name="Content Placeholder 2">
            <a:extLst>
              <a:ext uri="{FF2B5EF4-FFF2-40B4-BE49-F238E27FC236}">
                <a16:creationId xmlns:a16="http://schemas.microsoft.com/office/drawing/2014/main" id="{C3C1EDF8-C731-B396-85BF-2E6397DCCD33}"/>
              </a:ext>
            </a:extLst>
          </p:cNvPr>
          <p:cNvSpPr>
            <a:spLocks noGrp="1"/>
          </p:cNvSpPr>
          <p:nvPr>
            <p:ph idx="1"/>
          </p:nvPr>
        </p:nvSpPr>
        <p:spPr>
          <a:xfrm>
            <a:off x="838200" y="1255923"/>
            <a:ext cx="9969347" cy="5001658"/>
          </a:xfrm>
        </p:spPr>
        <p:txBody>
          <a:bodyPr>
            <a:normAutofit/>
          </a:bodyPr>
          <a:lstStyle/>
          <a:p>
            <a:r>
              <a:rPr lang="en-US" b="1" u="sng" dirty="0"/>
              <a:t>April 9, 2025</a:t>
            </a:r>
            <a:r>
              <a:rPr lang="en-US" u="sng" dirty="0"/>
              <a:t> </a:t>
            </a:r>
            <a:r>
              <a:rPr lang="en-US" dirty="0"/>
              <a:t>– Commission adopts the Municipal Service Review (MSR) for Placer Hills, Newcastle, Penryn, and South Placer Fire Protection Districts</a:t>
            </a:r>
          </a:p>
          <a:p>
            <a:r>
              <a:rPr lang="en-US" b="1" u="sng" dirty="0"/>
              <a:t>July 14, 2025</a:t>
            </a:r>
            <a:r>
              <a:rPr lang="en-US" u="sng" dirty="0"/>
              <a:t> </a:t>
            </a:r>
            <a:r>
              <a:rPr lang="en-US" dirty="0"/>
              <a:t>– Staff report on SOI updates prepared by RSG and LAFCO staff</a:t>
            </a:r>
          </a:p>
          <a:p>
            <a:r>
              <a:rPr lang="en-US" b="1" u="sng" dirty="0"/>
              <a:t>August 13, 2025</a:t>
            </a:r>
            <a:r>
              <a:rPr lang="en-US" u="sng" dirty="0"/>
              <a:t> </a:t>
            </a:r>
            <a:r>
              <a:rPr lang="en-US" dirty="0"/>
              <a:t>– Public hearing scheduled for Commission consideration of SOI updates (LAFCO Project No. 2025-03)</a:t>
            </a:r>
          </a:p>
        </p:txBody>
      </p:sp>
    </p:spTree>
    <p:extLst>
      <p:ext uri="{BB962C8B-B14F-4D97-AF65-F5344CB8AC3E}">
        <p14:creationId xmlns:p14="http://schemas.microsoft.com/office/powerpoint/2010/main" val="2536929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36327-AFB9-CB60-02D5-C5ECF6E4AE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EAD74C-C3DE-FADD-7A23-6D7476CC2C2B}"/>
              </a:ext>
            </a:extLst>
          </p:cNvPr>
          <p:cNvSpPr>
            <a:spLocks noGrp="1"/>
          </p:cNvSpPr>
          <p:nvPr>
            <p:ph type="title"/>
          </p:nvPr>
        </p:nvSpPr>
        <p:spPr>
          <a:xfrm>
            <a:off x="838200" y="120141"/>
            <a:ext cx="10515600" cy="1325563"/>
          </a:xfrm>
        </p:spPr>
        <p:txBody>
          <a:bodyPr/>
          <a:lstStyle/>
          <a:p>
            <a:r>
              <a:rPr lang="en-US" b="1" dirty="0"/>
              <a:t>SOI Update Summary</a:t>
            </a:r>
          </a:p>
        </p:txBody>
      </p:sp>
      <p:graphicFrame>
        <p:nvGraphicFramePr>
          <p:cNvPr id="6" name="Content Placeholder 5">
            <a:extLst>
              <a:ext uri="{FF2B5EF4-FFF2-40B4-BE49-F238E27FC236}">
                <a16:creationId xmlns:a16="http://schemas.microsoft.com/office/drawing/2014/main" id="{B3495368-EF2F-CB6D-015C-2CA9F2E4132E}"/>
              </a:ext>
            </a:extLst>
          </p:cNvPr>
          <p:cNvGraphicFramePr>
            <a:graphicFrameLocks noGrp="1"/>
          </p:cNvGraphicFramePr>
          <p:nvPr>
            <p:ph idx="1"/>
          </p:nvPr>
        </p:nvGraphicFramePr>
        <p:xfrm>
          <a:off x="1194617" y="1352940"/>
          <a:ext cx="8686802" cy="4281096"/>
        </p:xfrm>
        <a:graphic>
          <a:graphicData uri="http://schemas.openxmlformats.org/drawingml/2006/table">
            <a:tbl>
              <a:tblPr firstRow="1" bandRow="1">
                <a:tableStyleId>{5940675A-B579-460E-94D1-54222C63F5DA}</a:tableStyleId>
              </a:tblPr>
              <a:tblGrid>
                <a:gridCol w="8686802">
                  <a:extLst>
                    <a:ext uri="{9D8B030D-6E8A-4147-A177-3AD203B41FA5}">
                      <a16:colId xmlns:a16="http://schemas.microsoft.com/office/drawing/2014/main" val="4192729415"/>
                    </a:ext>
                  </a:extLst>
                </a:gridCol>
              </a:tblGrid>
              <a:tr h="568625">
                <a:tc>
                  <a:txBody>
                    <a:bodyPr/>
                    <a:lstStyle/>
                    <a:p>
                      <a:pPr algn="ctr"/>
                      <a:r>
                        <a:rPr lang="en-US" sz="2800" b="1" dirty="0">
                          <a:solidFill>
                            <a:schemeClr val="tx1"/>
                          </a:solidFill>
                        </a:rPr>
                        <a:t>Placer Hills FPD</a:t>
                      </a:r>
                    </a:p>
                  </a:txBody>
                  <a:tcPr/>
                </a:tc>
                <a:extLst>
                  <a:ext uri="{0D108BD9-81ED-4DB2-BD59-A6C34878D82A}">
                    <a16:rowId xmlns:a16="http://schemas.microsoft.com/office/drawing/2014/main" val="2738452225"/>
                  </a:ext>
                </a:extLst>
              </a:tr>
              <a:tr h="347668">
                <a:tc>
                  <a:txBody>
                    <a:bodyPr/>
                    <a:lstStyle/>
                    <a:p>
                      <a:pPr algn="ctr"/>
                      <a:r>
                        <a:rPr lang="en-US" b="1" dirty="0"/>
                        <a:t>Coterminous SOI</a:t>
                      </a:r>
                    </a:p>
                  </a:txBody>
                  <a:tcPr/>
                </a:tc>
                <a:extLst>
                  <a:ext uri="{0D108BD9-81ED-4DB2-BD59-A6C34878D82A}">
                    <a16:rowId xmlns:a16="http://schemas.microsoft.com/office/drawing/2014/main" val="1315695081"/>
                  </a:ext>
                </a:extLst>
              </a:tr>
              <a:tr h="3346711">
                <a:tc>
                  <a:txBody>
                    <a:bodyPr/>
                    <a:lstStyle/>
                    <a:p>
                      <a:r>
                        <a:rPr lang="en-US" sz="2000" b="0" i="0" u="none" strike="noStrike" kern="1200" dirty="0">
                          <a:solidFill>
                            <a:schemeClr val="tx1"/>
                          </a:solidFill>
                          <a:effectLst/>
                          <a:latin typeface="+mn-lt"/>
                          <a:ea typeface="+mn-ea"/>
                          <a:cs typeface="+mn-cs"/>
                        </a:rPr>
                        <a:t>• Independent district providing fire protection, EMS, and community risk reduction</a:t>
                      </a:r>
                      <a:br>
                        <a:rPr lang="en-US" sz="2000" dirty="0"/>
                      </a:br>
                      <a:r>
                        <a:rPr lang="en-US" sz="2000" b="0" i="0" u="none" strike="noStrike" kern="1200" dirty="0">
                          <a:solidFill>
                            <a:schemeClr val="tx1"/>
                          </a:solidFill>
                          <a:effectLst/>
                          <a:latin typeface="+mn-lt"/>
                          <a:ea typeface="+mn-ea"/>
                          <a:cs typeface="+mn-cs"/>
                        </a:rPr>
                        <a:t>• </a:t>
                      </a:r>
                      <a:r>
                        <a:rPr lang="en-US" sz="2000" b="1" i="0" u="none" strike="noStrike" kern="1200" dirty="0">
                          <a:solidFill>
                            <a:schemeClr val="tx1"/>
                          </a:solidFill>
                          <a:effectLst/>
                          <a:latin typeface="+mn-lt"/>
                          <a:ea typeface="+mn-ea"/>
                          <a:cs typeface="+mn-cs"/>
                        </a:rPr>
                        <a:t>No previously established SOI</a:t>
                      </a:r>
                      <a:r>
                        <a:rPr lang="en-US" sz="2000" b="0" i="0" u="none" strike="noStrike" kern="1200" dirty="0">
                          <a:solidFill>
                            <a:schemeClr val="tx1"/>
                          </a:solidFill>
                          <a:effectLst/>
                          <a:latin typeface="+mn-lt"/>
                          <a:ea typeface="+mn-ea"/>
                          <a:cs typeface="+mn-cs"/>
                        </a:rPr>
                        <a:t> on record</a:t>
                      </a:r>
                      <a:br>
                        <a:rPr lang="en-US" sz="2000" b="0" i="0" u="none" strike="noStrike" kern="1200" dirty="0">
                          <a:solidFill>
                            <a:schemeClr val="tx1"/>
                          </a:solidFill>
                          <a:effectLst/>
                          <a:latin typeface="+mn-lt"/>
                          <a:ea typeface="+mn-ea"/>
                          <a:cs typeface="+mn-cs"/>
                        </a:rPr>
                      </a:br>
                      <a:br>
                        <a:rPr lang="en-US" sz="2000" dirty="0"/>
                      </a:br>
                      <a:r>
                        <a:rPr lang="en-US" sz="2000" b="0" i="0" u="none" strike="noStrike" kern="1200" dirty="0">
                          <a:solidFill>
                            <a:schemeClr val="tx1"/>
                          </a:solidFill>
                          <a:effectLst/>
                          <a:latin typeface="+mn-lt"/>
                          <a:ea typeface="+mn-ea"/>
                          <a:cs typeface="+mn-cs"/>
                        </a:rPr>
                        <a:t>• </a:t>
                      </a:r>
                      <a:r>
                        <a:rPr lang="en-US" sz="2000" b="1" i="0" u="none" strike="noStrike" kern="1200" dirty="0">
                          <a:solidFill>
                            <a:schemeClr val="tx1"/>
                          </a:solidFill>
                          <a:effectLst/>
                          <a:latin typeface="+mn-lt"/>
                          <a:ea typeface="+mn-ea"/>
                          <a:cs typeface="+mn-cs"/>
                        </a:rPr>
                        <a:t>Recommended SOI:</a:t>
                      </a:r>
                      <a:r>
                        <a:rPr lang="en-US" sz="2000" b="0" i="0" u="none" strike="noStrike" kern="1200" dirty="0">
                          <a:solidFill>
                            <a:schemeClr val="tx1"/>
                          </a:solidFill>
                          <a:effectLst/>
                          <a:latin typeface="+mn-lt"/>
                          <a:ea typeface="+mn-ea"/>
                          <a:cs typeface="+mn-cs"/>
                        </a:rPr>
                        <a:t> Coterminous with existing boundary</a:t>
                      </a:r>
                      <a:br>
                        <a:rPr lang="en-US" sz="2000" dirty="0"/>
                      </a:br>
                      <a:r>
                        <a:rPr lang="en-US" sz="2000" b="0" i="0" u="none" strike="noStrike" kern="1200" dirty="0">
                          <a:solidFill>
                            <a:schemeClr val="tx1"/>
                          </a:solidFill>
                          <a:effectLst/>
                          <a:latin typeface="+mn-lt"/>
                          <a:ea typeface="+mn-ea"/>
                          <a:cs typeface="+mn-cs"/>
                        </a:rPr>
                        <a:t>• Reflects existing jurisdiction and service footprint; no anticipated expansion; meets baseline planning needs</a:t>
                      </a:r>
                      <a:endParaRPr lang="en-US" sz="2000" dirty="0"/>
                    </a:p>
                  </a:txBody>
                  <a:tcPr/>
                </a:tc>
                <a:extLst>
                  <a:ext uri="{0D108BD9-81ED-4DB2-BD59-A6C34878D82A}">
                    <a16:rowId xmlns:a16="http://schemas.microsoft.com/office/drawing/2014/main" val="1532458649"/>
                  </a:ext>
                </a:extLst>
              </a:tr>
            </a:tbl>
          </a:graphicData>
        </a:graphic>
      </p:graphicFrame>
    </p:spTree>
    <p:extLst>
      <p:ext uri="{BB962C8B-B14F-4D97-AF65-F5344CB8AC3E}">
        <p14:creationId xmlns:p14="http://schemas.microsoft.com/office/powerpoint/2010/main" val="67763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F31C-6879-B9B7-B8CD-2EFE37312F9F}"/>
              </a:ext>
            </a:extLst>
          </p:cNvPr>
          <p:cNvSpPr>
            <a:spLocks noGrp="1"/>
          </p:cNvSpPr>
          <p:nvPr>
            <p:ph type="title"/>
          </p:nvPr>
        </p:nvSpPr>
        <p:spPr>
          <a:xfrm>
            <a:off x="6663910" y="540033"/>
            <a:ext cx="4426782" cy="1331604"/>
          </a:xfrm>
        </p:spPr>
        <p:txBody>
          <a:bodyPr anchor="b">
            <a:normAutofit/>
          </a:bodyPr>
          <a:lstStyle/>
          <a:p>
            <a:pPr algn="ctr"/>
            <a:r>
              <a:rPr lang="en-US" b="1" dirty="0">
                <a:latin typeface="Century Gothic" panose="020B0502020202020204" pitchFamily="34" charset="0"/>
              </a:rPr>
              <a:t>Placer Hills</a:t>
            </a:r>
            <a:br>
              <a:rPr lang="en-US" b="1" dirty="0">
                <a:latin typeface="Century Gothic" panose="020B0502020202020204" pitchFamily="34" charset="0"/>
              </a:rPr>
            </a:br>
            <a:r>
              <a:rPr lang="en-US" b="1" dirty="0">
                <a:latin typeface="Century Gothic" panose="020B0502020202020204" pitchFamily="34" charset="0"/>
              </a:rPr>
              <a:t>FPD</a:t>
            </a:r>
          </a:p>
        </p:txBody>
      </p:sp>
      <p:sp>
        <p:nvSpPr>
          <p:cNvPr id="9" name="Content Placeholder 8">
            <a:extLst>
              <a:ext uri="{FF2B5EF4-FFF2-40B4-BE49-F238E27FC236}">
                <a16:creationId xmlns:a16="http://schemas.microsoft.com/office/drawing/2014/main" id="{1E9FAC98-040C-9EB6-C42D-505A52981668}"/>
              </a:ext>
            </a:extLst>
          </p:cNvPr>
          <p:cNvSpPr>
            <a:spLocks noGrp="1"/>
          </p:cNvSpPr>
          <p:nvPr>
            <p:ph idx="1"/>
          </p:nvPr>
        </p:nvSpPr>
        <p:spPr>
          <a:xfrm>
            <a:off x="6645276" y="2759076"/>
            <a:ext cx="4460874" cy="3009899"/>
          </a:xfrm>
        </p:spPr>
        <p:txBody>
          <a:bodyPr>
            <a:normAutofit/>
          </a:bodyPr>
          <a:lstStyle/>
          <a:p>
            <a:pPr marL="0" indent="0" algn="ctr">
              <a:buNone/>
            </a:pPr>
            <a:r>
              <a:rPr lang="en-US" sz="2400" dirty="0">
                <a:latin typeface="Arial" panose="020B0604020202020204" pitchFamily="34" charset="0"/>
              </a:rPr>
              <a:t>Proposed SOI (Coterminous)</a:t>
            </a:r>
            <a:endParaRPr lang="en-US" sz="2800" dirty="0"/>
          </a:p>
        </p:txBody>
      </p:sp>
      <p:pic>
        <p:nvPicPr>
          <p:cNvPr id="3" name="Picture 2">
            <a:extLst>
              <a:ext uri="{FF2B5EF4-FFF2-40B4-BE49-F238E27FC236}">
                <a16:creationId xmlns:a16="http://schemas.microsoft.com/office/drawing/2014/main" id="{E391AF11-7F00-E7B2-2271-13BAD9727C33}"/>
              </a:ext>
            </a:extLst>
          </p:cNvPr>
          <p:cNvPicPr>
            <a:picLocks noChangeAspect="1"/>
          </p:cNvPicPr>
          <p:nvPr/>
        </p:nvPicPr>
        <p:blipFill>
          <a:blip r:embed="rId3"/>
          <a:stretch>
            <a:fillRect/>
          </a:stretch>
        </p:blipFill>
        <p:spPr>
          <a:xfrm>
            <a:off x="1191261" y="452110"/>
            <a:ext cx="4679927" cy="6055926"/>
          </a:xfrm>
          <a:prstGeom prst="rect">
            <a:avLst/>
          </a:prstGeom>
        </p:spPr>
      </p:pic>
    </p:spTree>
    <p:extLst>
      <p:ext uri="{BB962C8B-B14F-4D97-AF65-F5344CB8AC3E}">
        <p14:creationId xmlns:p14="http://schemas.microsoft.com/office/powerpoint/2010/main" val="2170725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405F7-4641-0B71-75B8-4607C0F12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9DDDDF-8D61-1EAB-B147-FAC69CFF7897}"/>
              </a:ext>
            </a:extLst>
          </p:cNvPr>
          <p:cNvSpPr>
            <a:spLocks noGrp="1"/>
          </p:cNvSpPr>
          <p:nvPr>
            <p:ph type="title"/>
          </p:nvPr>
        </p:nvSpPr>
        <p:spPr>
          <a:xfrm>
            <a:off x="838200" y="120141"/>
            <a:ext cx="10515600" cy="1325563"/>
          </a:xfrm>
        </p:spPr>
        <p:txBody>
          <a:bodyPr/>
          <a:lstStyle/>
          <a:p>
            <a:r>
              <a:rPr lang="en-US" b="1" dirty="0"/>
              <a:t>SOI Update Summary</a:t>
            </a:r>
          </a:p>
        </p:txBody>
      </p:sp>
      <p:graphicFrame>
        <p:nvGraphicFramePr>
          <p:cNvPr id="6" name="Content Placeholder 5">
            <a:extLst>
              <a:ext uri="{FF2B5EF4-FFF2-40B4-BE49-F238E27FC236}">
                <a16:creationId xmlns:a16="http://schemas.microsoft.com/office/drawing/2014/main" id="{A6A818BB-20CD-E315-8E1C-B59B6DB91FCC}"/>
              </a:ext>
            </a:extLst>
          </p:cNvPr>
          <p:cNvGraphicFramePr>
            <a:graphicFrameLocks noGrp="1"/>
          </p:cNvGraphicFramePr>
          <p:nvPr>
            <p:ph idx="1"/>
          </p:nvPr>
        </p:nvGraphicFramePr>
        <p:xfrm>
          <a:off x="1063988" y="1445704"/>
          <a:ext cx="8684696" cy="4281096"/>
        </p:xfrm>
        <a:graphic>
          <a:graphicData uri="http://schemas.openxmlformats.org/drawingml/2006/table">
            <a:tbl>
              <a:tblPr firstRow="1" bandRow="1">
                <a:tableStyleId>{5940675A-B579-460E-94D1-54222C63F5DA}</a:tableStyleId>
              </a:tblPr>
              <a:tblGrid>
                <a:gridCol w="8684696">
                  <a:extLst>
                    <a:ext uri="{9D8B030D-6E8A-4147-A177-3AD203B41FA5}">
                      <a16:colId xmlns:a16="http://schemas.microsoft.com/office/drawing/2014/main" val="3763260778"/>
                    </a:ext>
                  </a:extLst>
                </a:gridCol>
              </a:tblGrid>
              <a:tr h="568625">
                <a:tc>
                  <a:txBody>
                    <a:bodyPr/>
                    <a:lstStyle/>
                    <a:p>
                      <a:pPr algn="ctr"/>
                      <a:r>
                        <a:rPr lang="en-US" sz="2800" b="1" dirty="0">
                          <a:solidFill>
                            <a:schemeClr val="tx1"/>
                          </a:solidFill>
                        </a:rPr>
                        <a:t>Newcastle</a:t>
                      </a:r>
                      <a:r>
                        <a:rPr lang="en-US" sz="2800" b="1" dirty="0">
                          <a:solidFill>
                            <a:schemeClr val="bg2"/>
                          </a:solidFill>
                        </a:rPr>
                        <a:t> </a:t>
                      </a:r>
                      <a:r>
                        <a:rPr lang="en-US" sz="2800" b="1" dirty="0">
                          <a:solidFill>
                            <a:schemeClr val="tx1"/>
                          </a:solidFill>
                        </a:rPr>
                        <a:t>FPD</a:t>
                      </a:r>
                    </a:p>
                  </a:txBody>
                  <a:tcPr/>
                </a:tc>
                <a:extLst>
                  <a:ext uri="{0D108BD9-81ED-4DB2-BD59-A6C34878D82A}">
                    <a16:rowId xmlns:a16="http://schemas.microsoft.com/office/drawing/2014/main" val="2738452225"/>
                  </a:ext>
                </a:extLst>
              </a:tr>
              <a:tr h="347668">
                <a:tc>
                  <a:txBody>
                    <a:bodyPr/>
                    <a:lstStyle/>
                    <a:p>
                      <a:pPr algn="ctr"/>
                      <a:r>
                        <a:rPr lang="en-US" b="1" dirty="0"/>
                        <a:t>Zero SOI</a:t>
                      </a:r>
                    </a:p>
                  </a:txBody>
                  <a:tcPr/>
                </a:tc>
                <a:extLst>
                  <a:ext uri="{0D108BD9-81ED-4DB2-BD59-A6C34878D82A}">
                    <a16:rowId xmlns:a16="http://schemas.microsoft.com/office/drawing/2014/main" val="1315695081"/>
                  </a:ext>
                </a:extLst>
              </a:tr>
              <a:tr h="3346711">
                <a:tc>
                  <a:txBody>
                    <a:bodyPr/>
                    <a:lstStyle/>
                    <a:p>
                      <a:r>
                        <a:rPr lang="en-US" sz="2000" b="0" i="0" u="none" strike="noStrike" kern="1200" dirty="0">
                          <a:solidFill>
                            <a:schemeClr val="tx1"/>
                          </a:solidFill>
                          <a:effectLst/>
                          <a:latin typeface="+mn-lt"/>
                          <a:ea typeface="+mn-ea"/>
                          <a:cs typeface="+mn-cs"/>
                        </a:rPr>
                        <a:t>• Independent district with same core service functions as others</a:t>
                      </a:r>
                      <a:br>
                        <a:rPr lang="en-US" sz="2000" dirty="0"/>
                      </a:br>
                      <a:r>
                        <a:rPr lang="en-US" sz="2000" b="0" i="0" u="none" strike="noStrike" kern="1200" dirty="0">
                          <a:solidFill>
                            <a:schemeClr val="tx1"/>
                          </a:solidFill>
                          <a:effectLst/>
                          <a:latin typeface="+mn-lt"/>
                          <a:ea typeface="+mn-ea"/>
                          <a:cs typeface="+mn-cs"/>
                        </a:rPr>
                        <a:t>• </a:t>
                      </a:r>
                      <a:r>
                        <a:rPr lang="en-US" sz="2000" b="1" i="0" u="none" strike="noStrike" kern="1200" dirty="0">
                          <a:solidFill>
                            <a:schemeClr val="tx1"/>
                          </a:solidFill>
                          <a:effectLst/>
                          <a:latin typeface="+mn-lt"/>
                          <a:ea typeface="+mn-ea"/>
                          <a:cs typeface="+mn-cs"/>
                        </a:rPr>
                        <a:t>No previously established SOI</a:t>
                      </a:r>
                      <a:r>
                        <a:rPr lang="en-US" sz="2000" b="0" i="0" u="none" strike="noStrike" kern="1200" dirty="0">
                          <a:solidFill>
                            <a:schemeClr val="tx1"/>
                          </a:solidFill>
                          <a:effectLst/>
                          <a:latin typeface="+mn-lt"/>
                          <a:ea typeface="+mn-ea"/>
                          <a:cs typeface="+mn-cs"/>
                        </a:rPr>
                        <a:t> on record</a:t>
                      </a:r>
                      <a:br>
                        <a:rPr lang="en-US" sz="2000" b="0" i="0" u="none" strike="noStrike" kern="1200" dirty="0">
                          <a:solidFill>
                            <a:schemeClr val="tx1"/>
                          </a:solidFill>
                          <a:effectLst/>
                          <a:latin typeface="+mn-lt"/>
                          <a:ea typeface="+mn-ea"/>
                          <a:cs typeface="+mn-cs"/>
                        </a:rPr>
                      </a:br>
                      <a:br>
                        <a:rPr lang="en-US" sz="2000" dirty="0"/>
                      </a:br>
                      <a:r>
                        <a:rPr lang="en-US" sz="2000" b="0" i="0" u="none" strike="noStrike" kern="1200" dirty="0">
                          <a:solidFill>
                            <a:schemeClr val="tx1"/>
                          </a:solidFill>
                          <a:effectLst/>
                          <a:latin typeface="+mn-lt"/>
                          <a:ea typeface="+mn-ea"/>
                          <a:cs typeface="+mn-cs"/>
                        </a:rPr>
                        <a:t>• </a:t>
                      </a:r>
                      <a:r>
                        <a:rPr lang="en-US" sz="2000" b="1" i="0" u="none" strike="noStrike" kern="1200" dirty="0">
                          <a:solidFill>
                            <a:schemeClr val="tx1"/>
                          </a:solidFill>
                          <a:effectLst/>
                          <a:latin typeface="+mn-lt"/>
                          <a:ea typeface="+mn-ea"/>
                          <a:cs typeface="+mn-cs"/>
                        </a:rPr>
                        <a:t>Recommended SOI:</a:t>
                      </a:r>
                      <a:r>
                        <a:rPr lang="en-US" sz="2000" b="0" i="0" u="none" strike="noStrike" kern="1200" dirty="0">
                          <a:solidFill>
                            <a:schemeClr val="tx1"/>
                          </a:solidFill>
                          <a:effectLst/>
                          <a:latin typeface="+mn-lt"/>
                          <a:ea typeface="+mn-ea"/>
                          <a:cs typeface="+mn-cs"/>
                        </a:rPr>
                        <a:t> Zero</a:t>
                      </a:r>
                      <a:br>
                        <a:rPr lang="en-US" sz="2000" dirty="0"/>
                      </a:br>
                      <a:r>
                        <a:rPr lang="en-US" sz="2000" b="0" i="0" u="none" strike="noStrike" kern="1200" dirty="0">
                          <a:solidFill>
                            <a:schemeClr val="tx1"/>
                          </a:solidFill>
                          <a:effectLst/>
                          <a:latin typeface="+mn-lt"/>
                          <a:ea typeface="+mn-ea"/>
                          <a:cs typeface="+mn-cs"/>
                        </a:rPr>
                        <a:t>• Indicates no expected future service expansion and supports long-term governance review; aligns with potential reorganization considerations</a:t>
                      </a:r>
                      <a:endParaRPr lang="en-US" sz="2000" dirty="0"/>
                    </a:p>
                  </a:txBody>
                  <a:tcPr/>
                </a:tc>
                <a:extLst>
                  <a:ext uri="{0D108BD9-81ED-4DB2-BD59-A6C34878D82A}">
                    <a16:rowId xmlns:a16="http://schemas.microsoft.com/office/drawing/2014/main" val="1532458649"/>
                  </a:ext>
                </a:extLst>
              </a:tr>
            </a:tbl>
          </a:graphicData>
        </a:graphic>
      </p:graphicFrame>
    </p:spTree>
    <p:extLst>
      <p:ext uri="{BB962C8B-B14F-4D97-AF65-F5344CB8AC3E}">
        <p14:creationId xmlns:p14="http://schemas.microsoft.com/office/powerpoint/2010/main" val="227174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47264-F145-33EB-AE54-80FEF022439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35A253C-9767-61F3-9D45-DB0C4A74C56E}"/>
              </a:ext>
            </a:extLst>
          </p:cNvPr>
          <p:cNvPicPr>
            <a:picLocks noChangeAspect="1"/>
          </p:cNvPicPr>
          <p:nvPr/>
        </p:nvPicPr>
        <p:blipFill>
          <a:blip r:embed="rId3"/>
          <a:stretch>
            <a:fillRect/>
          </a:stretch>
        </p:blipFill>
        <p:spPr>
          <a:xfrm>
            <a:off x="1191261" y="451748"/>
            <a:ext cx="4679927" cy="6056288"/>
          </a:xfrm>
          <a:prstGeom prst="rect">
            <a:avLst/>
          </a:prstGeom>
        </p:spPr>
      </p:pic>
      <p:sp>
        <p:nvSpPr>
          <p:cNvPr id="2" name="Title 1">
            <a:extLst>
              <a:ext uri="{FF2B5EF4-FFF2-40B4-BE49-F238E27FC236}">
                <a16:creationId xmlns:a16="http://schemas.microsoft.com/office/drawing/2014/main" id="{6E6E07A2-8A6D-8458-659D-4FAE23445895}"/>
              </a:ext>
            </a:extLst>
          </p:cNvPr>
          <p:cNvSpPr>
            <a:spLocks noGrp="1"/>
          </p:cNvSpPr>
          <p:nvPr>
            <p:ph type="title"/>
          </p:nvPr>
        </p:nvSpPr>
        <p:spPr>
          <a:xfrm>
            <a:off x="6663910" y="540033"/>
            <a:ext cx="4426782" cy="1331604"/>
          </a:xfrm>
        </p:spPr>
        <p:txBody>
          <a:bodyPr anchor="b">
            <a:normAutofit/>
          </a:bodyPr>
          <a:lstStyle/>
          <a:p>
            <a:pPr algn="ctr"/>
            <a:r>
              <a:rPr lang="en-US" b="1" dirty="0">
                <a:latin typeface="Century Gothic" panose="020B0502020202020204" pitchFamily="34" charset="0"/>
              </a:rPr>
              <a:t>Newcastle</a:t>
            </a:r>
            <a:br>
              <a:rPr lang="en-US" b="1" dirty="0">
                <a:latin typeface="Century Gothic" panose="020B0502020202020204" pitchFamily="34" charset="0"/>
              </a:rPr>
            </a:br>
            <a:r>
              <a:rPr lang="en-US" b="1" dirty="0">
                <a:latin typeface="Century Gothic" panose="020B0502020202020204" pitchFamily="34" charset="0"/>
              </a:rPr>
              <a:t>FPD</a:t>
            </a:r>
          </a:p>
        </p:txBody>
      </p:sp>
      <p:sp>
        <p:nvSpPr>
          <p:cNvPr id="9" name="Content Placeholder 8">
            <a:extLst>
              <a:ext uri="{FF2B5EF4-FFF2-40B4-BE49-F238E27FC236}">
                <a16:creationId xmlns:a16="http://schemas.microsoft.com/office/drawing/2014/main" id="{E3CD3018-47A3-1F1F-9D1E-B40120A1ADEF}"/>
              </a:ext>
            </a:extLst>
          </p:cNvPr>
          <p:cNvSpPr>
            <a:spLocks noGrp="1"/>
          </p:cNvSpPr>
          <p:nvPr>
            <p:ph idx="1"/>
          </p:nvPr>
        </p:nvSpPr>
        <p:spPr>
          <a:xfrm>
            <a:off x="6645276" y="2759076"/>
            <a:ext cx="4460874" cy="3009899"/>
          </a:xfrm>
        </p:spPr>
        <p:txBody>
          <a:bodyPr>
            <a:normAutofit/>
          </a:bodyPr>
          <a:lstStyle/>
          <a:p>
            <a:pPr marL="0" indent="0" algn="ctr">
              <a:buNone/>
            </a:pPr>
            <a:r>
              <a:rPr lang="en-US" sz="2400" dirty="0">
                <a:latin typeface="Arial" panose="020B0604020202020204" pitchFamily="34" charset="0"/>
              </a:rPr>
              <a:t>Proposed SOI (Zero SOI)</a:t>
            </a:r>
            <a:endParaRPr lang="en-US" sz="2800" dirty="0"/>
          </a:p>
        </p:txBody>
      </p:sp>
    </p:spTree>
    <p:extLst>
      <p:ext uri="{BB962C8B-B14F-4D97-AF65-F5344CB8AC3E}">
        <p14:creationId xmlns:p14="http://schemas.microsoft.com/office/powerpoint/2010/main" val="2699384172"/>
      </p:ext>
    </p:extLst>
  </p:cSld>
  <p:clrMapOvr>
    <a:masterClrMapping/>
  </p:clrMapOvr>
</p:sld>
</file>

<file path=ppt/theme/theme1.xml><?xml version="1.0" encoding="utf-8"?>
<a:theme xmlns:a="http://schemas.openxmlformats.org/drawingml/2006/main" name="LAFCO Theme PowerPoint Template">
  <a:themeElements>
    <a:clrScheme name="LAFCO Strategic Plan Colors">
      <a:dk1>
        <a:srgbClr val="003E5C"/>
      </a:dk1>
      <a:lt1>
        <a:srgbClr val="F3C4A1"/>
      </a:lt1>
      <a:dk2>
        <a:srgbClr val="003E5C"/>
      </a:dk2>
      <a:lt2>
        <a:srgbClr val="FFFFFF"/>
      </a:lt2>
      <a:accent1>
        <a:srgbClr val="E6802C"/>
      </a:accent1>
      <a:accent2>
        <a:srgbClr val="DD5B21"/>
      </a:accent2>
      <a:accent3>
        <a:srgbClr val="478170"/>
      </a:accent3>
      <a:accent4>
        <a:srgbClr val="003E5C"/>
      </a:accent4>
      <a:accent5>
        <a:srgbClr val="E6802C"/>
      </a:accent5>
      <a:accent6>
        <a:srgbClr val="CFE7E1"/>
      </a:accent6>
      <a:hlink>
        <a:srgbClr val="346C43"/>
      </a:hlink>
      <a:folHlink>
        <a:srgbClr val="F3C4A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8316A30-0A19-4A75-9213-20BF569AA0FA}" vid="{F361F6EC-A797-48D0-96B6-F15FDE0C9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484</TotalTime>
  <Words>3059</Words>
  <Application>Microsoft Office PowerPoint</Application>
  <PresentationFormat>Widescreen</PresentationFormat>
  <Paragraphs>170</Paragraphs>
  <Slides>23</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Aptos Display</vt:lpstr>
      <vt:lpstr>Arial</vt:lpstr>
      <vt:lpstr>Avenir Next LT Pro Light</vt:lpstr>
      <vt:lpstr>Century Gothic</vt:lpstr>
      <vt:lpstr>CenturyGothic-Bold</vt:lpstr>
      <vt:lpstr>Rockwell Nova Light</vt:lpstr>
      <vt:lpstr>Wingdings</vt:lpstr>
      <vt:lpstr>LAFCO Theme PowerPoint Template</vt:lpstr>
      <vt:lpstr>PowerPoint Presentation</vt:lpstr>
      <vt:lpstr>PowerPoint Presentation</vt:lpstr>
      <vt:lpstr>PowerPoint Presentation</vt:lpstr>
      <vt:lpstr>Item 7: Project No. 2025-03: Sphere of Influence Updates</vt:lpstr>
      <vt:lpstr>Project Milestones</vt:lpstr>
      <vt:lpstr>SOI Update Summary</vt:lpstr>
      <vt:lpstr>Placer Hills FPD</vt:lpstr>
      <vt:lpstr>SOI Update Summary</vt:lpstr>
      <vt:lpstr>Newcastle FPD</vt:lpstr>
      <vt:lpstr>SOI Update Summary (Continued)</vt:lpstr>
      <vt:lpstr>Penryn FPD</vt:lpstr>
      <vt:lpstr>SOI Update Summary (Continued)</vt:lpstr>
      <vt:lpstr>South Placer FPD</vt:lpstr>
      <vt:lpstr>LAFCO Considerations</vt:lpstr>
      <vt:lpstr>LAFCO Considerations (Continued)</vt:lpstr>
      <vt:lpstr>LAFCO Considerations (Continued)</vt:lpstr>
      <vt:lpstr>Environmental Review</vt:lpstr>
      <vt:lpstr>Staff Recommendation</vt:lpstr>
      <vt:lpstr>Item 8A: Fiscal Study to Evaluate the Consolidation Options for the South Placer Fire Protection District (FPD), Newcastle FPD, and Penryn FPD </vt:lpstr>
      <vt:lpstr>Item 8A: Fiscal Study to Evaluate the Consolidation Options for the South Placer Fire Protection District (FPD), Newcastle FPD, and Penryn FPD </vt:lpstr>
      <vt:lpstr>PowerPoint Presentation</vt:lpstr>
      <vt:lpstr>PowerPoint Presentation</vt:lpstr>
      <vt:lpstr>Item 8A: Fiscal Study to Evaluate the Consolidation Options for the South Placer Fire Protection District (FPD), Newcastle FPD, and Penryn FPD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Engle</dc:creator>
  <cp:lastModifiedBy>Amy Engle</cp:lastModifiedBy>
  <cp:revision>11</cp:revision>
  <dcterms:created xsi:type="dcterms:W3CDTF">2024-12-10T21:50:35Z</dcterms:created>
  <dcterms:modified xsi:type="dcterms:W3CDTF">2025-09-11T16:20:07Z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3a09c1d-2677-4244-b686-7b9b569b82e7_Enabled">
    <vt:lpwstr>true</vt:lpwstr>
  </property>
  <property fmtid="{D5CDD505-2E9C-101B-9397-08002B2CF9AE}" pid="3" name="MSIP_Label_33a09c1d-2677-4244-b686-7b9b569b82e7_SetDate">
    <vt:lpwstr>2024-12-10T21:49:12Z</vt:lpwstr>
  </property>
  <property fmtid="{D5CDD505-2E9C-101B-9397-08002B2CF9AE}" pid="4" name="MSIP_Label_33a09c1d-2677-4244-b686-7b9b569b82e7_Method">
    <vt:lpwstr>Privileged</vt:lpwstr>
  </property>
  <property fmtid="{D5CDD505-2E9C-101B-9397-08002B2CF9AE}" pid="5" name="MSIP_Label_33a09c1d-2677-4244-b686-7b9b569b82e7_Name">
    <vt:lpwstr>Personal</vt:lpwstr>
  </property>
  <property fmtid="{D5CDD505-2E9C-101B-9397-08002B2CF9AE}" pid="6" name="MSIP_Label_33a09c1d-2677-4244-b686-7b9b569b82e7_SiteId">
    <vt:lpwstr>0c67ea0c-1525-4bdc-a933-de879c40811d</vt:lpwstr>
  </property>
  <property fmtid="{D5CDD505-2E9C-101B-9397-08002B2CF9AE}" pid="7" name="MSIP_Label_33a09c1d-2677-4244-b686-7b9b569b82e7_ActionId">
    <vt:lpwstr>665ce2e9-e4df-4c3a-9ff2-ce1d09910236</vt:lpwstr>
  </property>
  <property fmtid="{D5CDD505-2E9C-101B-9397-08002B2CF9AE}" pid="8" name="MSIP_Label_33a09c1d-2677-4244-b686-7b9b569b82e7_ContentBits">
    <vt:lpwstr>0</vt:lpwstr>
  </property>
</Properties>
</file>