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9" r:id="rId4"/>
  </p:sldMasterIdLst>
  <p:notesMasterIdLst>
    <p:notesMasterId r:id="rId30"/>
  </p:notesMasterIdLst>
  <p:sldIdLst>
    <p:sldId id="290" r:id="rId5"/>
    <p:sldId id="288" r:id="rId6"/>
    <p:sldId id="366" r:id="rId7"/>
    <p:sldId id="390" r:id="rId8"/>
    <p:sldId id="340" r:id="rId9"/>
    <p:sldId id="389" r:id="rId10"/>
    <p:sldId id="281" r:id="rId11"/>
    <p:sldId id="398" r:id="rId12"/>
    <p:sldId id="388" r:id="rId13"/>
    <p:sldId id="352" r:id="rId14"/>
    <p:sldId id="365" r:id="rId15"/>
    <p:sldId id="377" r:id="rId16"/>
    <p:sldId id="386" r:id="rId17"/>
    <p:sldId id="354" r:id="rId18"/>
    <p:sldId id="394" r:id="rId19"/>
    <p:sldId id="378" r:id="rId20"/>
    <p:sldId id="380" r:id="rId21"/>
    <p:sldId id="383" r:id="rId22"/>
    <p:sldId id="392" r:id="rId23"/>
    <p:sldId id="344" r:id="rId24"/>
    <p:sldId id="395" r:id="rId25"/>
    <p:sldId id="393" r:id="rId26"/>
    <p:sldId id="396" r:id="rId27"/>
    <p:sldId id="399" r:id="rId28"/>
    <p:sldId id="273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4D536E5-A449-F34C-808A-DE9BE87464AC}">
          <p14:sldIdLst>
            <p14:sldId id="290"/>
          </p14:sldIdLst>
        </p14:section>
        <p14:section name="Overview" id="{C23BFE8B-D490-3F48-94A6-A1426468C909}">
          <p14:sldIdLst>
            <p14:sldId id="288"/>
            <p14:sldId id="366"/>
          </p14:sldIdLst>
        </p14:section>
        <p14:section name="Overview and Background" id="{A5872D16-3557-D84B-8891-0AEF09BC279B}">
          <p14:sldIdLst>
            <p14:sldId id="390"/>
            <p14:sldId id="340"/>
            <p14:sldId id="389"/>
          </p14:sldIdLst>
        </p14:section>
        <p14:section name="Key Determinations" id="{5E3EC0A9-852E-824F-8C7F-9A775DFB2121}">
          <p14:sldIdLst>
            <p14:sldId id="281"/>
            <p14:sldId id="398"/>
            <p14:sldId id="388"/>
            <p14:sldId id="352"/>
            <p14:sldId id="365"/>
            <p14:sldId id="377"/>
            <p14:sldId id="386"/>
          </p14:sldIdLst>
        </p14:section>
        <p14:section name="Proposed Boundary Adjustments" id="{FF66F6D0-5E3E-2940-AB05-89B5127063C7}">
          <p14:sldIdLst>
            <p14:sldId id="354"/>
            <p14:sldId id="394"/>
            <p14:sldId id="378"/>
            <p14:sldId id="380"/>
            <p14:sldId id="383"/>
            <p14:sldId id="392"/>
            <p14:sldId id="344"/>
            <p14:sldId id="395"/>
            <p14:sldId id="393"/>
            <p14:sldId id="396"/>
            <p14:sldId id="399"/>
            <p14:sldId id="27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C21D70B-2A8C-CF0D-18C2-6ED466A43597}" name="Jim Simon" initials="JS" userId="S::jsimon@rsgsolutions.com::a8f599c8-f913-4e94-bf65-303085813ae7" providerId="AD"/>
  <p188:author id="{9F0E2C4E-FBA3-0AE6-2DBC-83752BD88885}" name="Kendall Schroth" initials="KS" userId="S::kschroth@rsgsolutions.com::95439900-ccb6-4c00-9369-85fdafdff2da" providerId="AD"/>
  <p188:author id="{2FE60773-CA0D-E1DD-509F-1B0EB9CBEAFB}" name="Monroe Roush" initials="MR" userId="S::mroush@rsgsolutions.com::b7c11121-62b5-4e90-904c-a49bb3ba4780" providerId="AD"/>
  <p188:author id="{17058AD4-B78D-D930-8566-F75A0CAF8AAA}" name="Carol  Ieromnimon" initials="CI" userId="S::cieromnimon@rsgsolutions.com::dcb13c80-dd22-4192-8728-88af31e8d319" providerId="AD"/>
  <p188:author id="{03B900E9-14D8-B3A2-A47B-03801CF3DC0E}" name="Jillian Glickman" initials="JG" userId="S::jglickman@rsgsolutions.com::9b04f981-cd57-45fc-8d27-443a097cc1f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8B00"/>
    <a:srgbClr val="8A2A2B"/>
    <a:srgbClr val="53565A"/>
    <a:srgbClr val="AFABAB"/>
    <a:srgbClr val="75787B"/>
    <a:srgbClr val="D9D9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/>
    <p:restoredTop sz="81706"/>
  </p:normalViewPr>
  <p:slideViewPr>
    <p:cSldViewPr snapToGrid="0">
      <p:cViewPr varScale="1">
        <p:scale>
          <a:sx n="90" d="100"/>
          <a:sy n="90" d="100"/>
        </p:scale>
        <p:origin x="59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A56015-F37A-C64E-9A3C-7321A987017B}" type="datetimeFigureOut">
              <a:rPr lang="en-US" smtClean="0"/>
              <a:t>6/11/2026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04B8DC-2AD3-F34D-A913-F4F58BFA7B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8754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04B8DC-2AD3-F34D-A913-F4F58BFA7B1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4682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04B8DC-2AD3-F34D-A913-F4F58BFA7B1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3231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BA3EFF-FB4E-51CD-8664-8BE00B2952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0D1E72C-58BE-C344-6922-83252FACE33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D6DC44A-D689-D755-2623-AF6B348BC5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B8A7BD-15DE-2C04-E100-ACA9FAEF825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04B8DC-2AD3-F34D-A913-F4F58BFA7B1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1706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0E0F48-2F55-6C8D-5F6C-8646EFDAAE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50E32AF-F5BA-9B23-3E51-876533F3348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68203C3-86DF-F53E-7497-85C81B36EE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373F0B-B873-3C09-E3C8-9468CA3EE2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04B8DC-2AD3-F34D-A913-F4F58BFA7B1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3347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18C2C5-1C2D-BFF5-55C2-630FD6F043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1B3D643-EA30-DAC8-AB09-610A389A676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F6C2A5A-50E2-C5D6-85D2-03FF103052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 algn="l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7D5856-24C9-3B2C-C9EB-4032F7F08E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04B8DC-2AD3-F34D-A913-F4F58BFA7B1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7387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04B8DC-2AD3-F34D-A913-F4F58BFA7B1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2924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04B8DC-2AD3-F34D-A913-F4F58BFA7B1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5342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91FBB4-E0B3-BDF6-64D9-CDC5705EAF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70B7710-E605-4FB1-5A8F-D38B5BFA720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D33BD86-C441-D96B-2E55-7FD0310292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09BACA-36C4-9DC0-3122-18B390AF4E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04B8DC-2AD3-F34D-A913-F4F58BFA7B1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4786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CBF1B2-C774-5178-AD5A-835A165181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E86E0D4-0789-9E7B-B292-833287A7708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6DC162E-647A-977C-7697-AA9751A8D8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CDB73F-92A5-2151-28EA-F0802A2FA3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04B8DC-2AD3-F34D-A913-F4F58BFA7B1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8904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C08399-4D37-5894-D167-31122A48AE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5D241F7-3F94-AB0C-B9AB-99A0EB900A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0F7230D-5ECE-61AA-5F29-2135E263B2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721FA3-4956-6916-60A3-C455F05093E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04B8DC-2AD3-F34D-A913-F4F58BFA7B1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0696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5B41D7-59D4-A96E-0536-E068CE99DC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BC5AECA-8F24-78EF-B5DF-0E5B737E80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3538B20-0DB6-A734-F8D4-38F8F245B3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5058C1-3B6B-F5CB-22C2-F8375EAB69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04B8DC-2AD3-F34D-A913-F4F58BFA7B1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9978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04B8DC-2AD3-F34D-A913-F4F58BFA7B1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3634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04B8DC-2AD3-F34D-A913-F4F58BFA7B1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28049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04B8DC-2AD3-F34D-A913-F4F58BFA7B1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51264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6DA380-3A89-3BF4-8D6C-E7C6A41A56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58FA2C1-EB5E-2BFE-629E-099803049DC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238B628-D12E-8243-BF14-0B23987415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BD784B-09BC-0453-3195-345586BFA9F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04B8DC-2AD3-F34D-A913-F4F58BFA7B1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69757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04B8DC-2AD3-F34D-A913-F4F58BFA7B1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24430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04B8DC-2AD3-F34D-A913-F4F58BFA7B1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03144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04B8DC-2AD3-F34D-A913-F4F58BFA7B1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1876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C6BF4E-194D-F027-84F5-2EF7027DF6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3BD103A-530E-7041-4D75-407253821A5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22B66B2-147B-E346-85E4-638E089B61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4D9B94-8D6F-EDF8-1CFC-AB4673ED2A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04B8DC-2AD3-F34D-A913-F4F58BFA7B1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5059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04B8DC-2AD3-F34D-A913-F4F58BFA7B1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1280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04B8DC-2AD3-F34D-A913-F4F58BFA7B1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4194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04B8DC-2AD3-F34D-A913-F4F58BFA7B1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7738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04B8DC-2AD3-F34D-A913-F4F58BFA7B1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8954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DB66E1-4EBD-6AE2-D11B-AB2F1DF2BE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950E788-6DCF-4419-6804-7B8637E1D9C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B55C626-9835-BB35-0CAE-4C641B730D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8531EE-3A29-EAF6-3C5E-CD206D2221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04B8DC-2AD3-F34D-A913-F4F58BFA7B1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4754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04B8DC-2AD3-F34D-A913-F4F58BFA7B1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9711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E7B8E5-870F-18BD-5069-9329A47FEB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38600" y="1493838"/>
            <a:ext cx="7315200" cy="2387600"/>
          </a:xfrm>
        </p:spPr>
        <p:txBody>
          <a:bodyPr anchor="b"/>
          <a:lstStyle>
            <a:lvl1pPr algn="l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A12DE6-A9EC-4009-9470-EA87F64E6C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38600" y="3973513"/>
            <a:ext cx="7315200" cy="1655762"/>
          </a:xfrm>
        </p:spPr>
        <p:txBody>
          <a:bodyPr/>
          <a:lstStyle>
            <a:lvl1pPr marL="0" indent="0" algn="l">
              <a:buNone/>
              <a:defRPr sz="1800" b="0" i="0">
                <a:latin typeface="Futura Medium" panose="020B0602020204020303" pitchFamily="34" charset="-79"/>
                <a:cs typeface="Futura Medium" panose="020B0602020204020303" pitchFamily="34" charset="-79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210EBA-F1BF-9630-F628-8A6948CF36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10, 2026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2BDA4D-5D7B-8E1E-CA22-AA26D2D3D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Administrative Draft MSR - Cemetery Districts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6D0A16-7922-4D8D-07A2-367452099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B7911-4869-8C44-9852-E8F04EBDACDC}" type="slidenum">
              <a:rPr lang="en-US" smtClean="0"/>
              <a:t>‹#›</a:t>
            </a:fld>
            <a:endParaRPr lang="en-US"/>
          </a:p>
        </p:txBody>
      </p:sp>
      <p:pic>
        <p:nvPicPr>
          <p:cNvPr id="14" name="Picture 13" descr="A logo with text on it&#10;&#10;Description automatically generated">
            <a:extLst>
              <a:ext uri="{FF2B5EF4-FFF2-40B4-BE49-F238E27FC236}">
                <a16:creationId xmlns:a16="http://schemas.microsoft.com/office/drawing/2014/main" id="{30DF987A-3950-B480-846D-A5DFFBEDA09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590807"/>
            <a:ext cx="2286000" cy="784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852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929F6-3299-52C4-4FB2-9FC7919CF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7A1B63-2288-D8F9-0768-6D6302A49E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90AA02-2E51-8561-F19A-13636BCC95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10, 2026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09573E-F3BA-4B1E-76A8-A44FD4AAC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Administrative Draft MSR - Cemetery Districts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6C51DA-20E1-AEAC-CCCD-7E1969AF7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B7911-4869-8C44-9852-E8F04EBDAC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937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92A2C03-7255-706E-AB3A-48B4A9772A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FDC19A-A169-D2E0-3444-B6D21FB35F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44CD7E-6B94-7D09-8C66-058D20196A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10, 2026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B631F9-3DDF-2059-1194-E4931703F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Administrative Draft MSR - Cemetery Districts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F0D87C-A9D2-BD04-E971-0439F2350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B7911-4869-8C44-9852-E8F04EBDAC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6923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2BE57A5-FABA-01B5-E979-6B97F739F11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28229" y="232850"/>
            <a:ext cx="2214139" cy="1048400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9289668-031B-AF7D-851E-E0E8E89C62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8683" y="1379583"/>
            <a:ext cx="10649236" cy="1200329"/>
          </a:xfrm>
        </p:spPr>
        <p:txBody>
          <a:bodyPr>
            <a:noAutofit/>
          </a:bodyPr>
          <a:lstStyle>
            <a:lvl1pPr marL="0" indent="0">
              <a:buNone/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PRESENTATION TITLE</a:t>
            </a:r>
          </a:p>
          <a:p>
            <a:pPr lvl="0"/>
            <a:r>
              <a:rPr lang="en-US"/>
              <a:t>ON TWO LINES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150D480-6959-9BD9-D812-D7757ECFCBF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8683" y="2734181"/>
            <a:ext cx="4722703" cy="32486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6503750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">
    <p:bg>
      <p:bgPr>
        <a:solidFill>
          <a:srgbClr val="ED8B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518216B4-3FBE-FBD1-0E49-4BAB333644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6112" y="3154311"/>
            <a:ext cx="10399776" cy="549381"/>
          </a:xfrm>
        </p:spPr>
        <p:txBody>
          <a:bodyPr>
            <a:spAutoFit/>
          </a:bodyPr>
          <a:lstStyle>
            <a:lvl1pPr algn="ctr">
              <a:defRPr sz="33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Section Title Goes Here</a:t>
            </a:r>
          </a:p>
        </p:txBody>
      </p:sp>
      <p:sp>
        <p:nvSpPr>
          <p:cNvPr id="9" name="Text Placeholder 25">
            <a:extLst>
              <a:ext uri="{FF2B5EF4-FFF2-40B4-BE49-F238E27FC236}">
                <a16:creationId xmlns:a16="http://schemas.microsoft.com/office/drawing/2014/main" id="{C09A51A9-5AE4-9373-5675-146BBC17677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717932" y="5031559"/>
            <a:ext cx="8756136" cy="300082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ctr">
              <a:buNone/>
              <a:defRPr sz="1500" b="0" i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Additional details can go here if necessary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810F24C-CD6A-DD7B-30F5-CD2BAEE47B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36358" b="3199"/>
          <a:stretch/>
        </p:blipFill>
        <p:spPr>
          <a:xfrm>
            <a:off x="10233595" y="3213276"/>
            <a:ext cx="1958405" cy="364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5975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Ideas with Text (w/ subheading)"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BE072CD-34AE-3CB1-003B-21E509D2EFE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777568" y="3535363"/>
            <a:ext cx="5044017" cy="2819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3ED4470-05F3-65F8-EFDE-70876EBA55C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3901" y="3535363"/>
            <a:ext cx="5008033" cy="2819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31E96498-FC47-7613-73F0-4A8B21DBDE58}"/>
              </a:ext>
            </a:extLst>
          </p:cNvPr>
          <p:cNvCxnSpPr>
            <a:cxnSpLocks/>
          </p:cNvCxnSpPr>
          <p:nvPr userDrawn="1"/>
        </p:nvCxnSpPr>
        <p:spPr>
          <a:xfrm flipH="1">
            <a:off x="11590128" y="6450484"/>
            <a:ext cx="149131" cy="407516"/>
          </a:xfrm>
          <a:prstGeom prst="line">
            <a:avLst/>
          </a:prstGeom>
          <a:ln w="12700">
            <a:solidFill>
              <a:srgbClr val="ED8B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12">
            <a:extLst>
              <a:ext uri="{FF2B5EF4-FFF2-40B4-BE49-F238E27FC236}">
                <a16:creationId xmlns:a16="http://schemas.microsoft.com/office/drawing/2014/main" id="{26EB60AF-315D-A48E-9711-9298244814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50235" y="6557852"/>
            <a:ext cx="4597219" cy="19679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r">
              <a:buNone/>
              <a:defRPr sz="1000" b="0" i="0">
                <a:solidFill>
                  <a:srgbClr val="ED8B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r">
              <a:defRPr sz="750" b="0" i="0">
                <a:latin typeface="Montserrat ExtraLight" pitchFamily="2" charset="77"/>
              </a:defRPr>
            </a:lvl2pPr>
            <a:lvl3pPr algn="r">
              <a:defRPr sz="750" b="0" i="0">
                <a:latin typeface="Montserrat ExtraLight" pitchFamily="2" charset="77"/>
              </a:defRPr>
            </a:lvl3pPr>
            <a:lvl4pPr algn="r">
              <a:defRPr sz="750" b="0" i="0">
                <a:latin typeface="Montserrat ExtraLight" pitchFamily="2" charset="77"/>
              </a:defRPr>
            </a:lvl4pPr>
            <a:lvl5pPr algn="r">
              <a:defRPr sz="750" b="0" i="0">
                <a:latin typeface="Montserrat ExtraLight" pitchFamily="2" charset="77"/>
              </a:defRPr>
            </a:lvl5pPr>
          </a:lstStyle>
          <a:p>
            <a:pPr lvl="0"/>
            <a:r>
              <a:rPr lang="en-US"/>
              <a:t>Presentation Title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A8AA14-FCBA-267B-5081-D48061F695DE}"/>
              </a:ext>
            </a:extLst>
          </p:cNvPr>
          <p:cNvSpPr txBox="1"/>
          <p:nvPr userDrawn="1"/>
        </p:nvSpPr>
        <p:spPr>
          <a:xfrm>
            <a:off x="11712167" y="6531132"/>
            <a:ext cx="475621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fld id="{7D7DA45C-6031-3242-8D6F-CC31533F7CF5}" type="slidenum">
              <a:rPr lang="en-US" sz="1000" b="0" i="0" smtClean="0">
                <a:solidFill>
                  <a:srgbClr val="ED8B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sz="1000" b="0" i="0">
              <a:solidFill>
                <a:srgbClr val="ED8B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Placeholder 25">
            <a:extLst>
              <a:ext uri="{FF2B5EF4-FFF2-40B4-BE49-F238E27FC236}">
                <a16:creationId xmlns:a16="http://schemas.microsoft.com/office/drawing/2014/main" id="{4459DC6E-1503-2ABF-C464-E9A48866B82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3900" y="1678906"/>
            <a:ext cx="11097171" cy="31920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600" b="0" i="0">
                <a:solidFill>
                  <a:srgbClr val="AFABA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Subheading goes here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B0D73E8-C205-3205-5A26-AC0D706896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0" y="1130848"/>
            <a:ext cx="11062831" cy="509588"/>
          </a:xfrm>
        </p:spPr>
        <p:txBody>
          <a:bodyPr anchor="t">
            <a:normAutofit/>
          </a:bodyPr>
          <a:lstStyle>
            <a:lvl1pPr algn="l">
              <a:defRPr sz="2800" b="1" i="0">
                <a:solidFill>
                  <a:srgbClr val="8A2A2B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/>
              <a:t>Two ideas with text go here</a:t>
            </a:r>
          </a:p>
        </p:txBody>
      </p:sp>
      <p:cxnSp>
        <p:nvCxnSpPr>
          <p:cNvPr id="15" name="Google Shape;93;p18">
            <a:extLst>
              <a:ext uri="{FF2B5EF4-FFF2-40B4-BE49-F238E27FC236}">
                <a16:creationId xmlns:a16="http://schemas.microsoft.com/office/drawing/2014/main" id="{5039F3DF-3FD3-FC71-A796-3FE7A25CA215}"/>
              </a:ext>
            </a:extLst>
          </p:cNvPr>
          <p:cNvCxnSpPr>
            <a:cxnSpLocks/>
          </p:cNvCxnSpPr>
          <p:nvPr userDrawn="1"/>
        </p:nvCxnSpPr>
        <p:spPr>
          <a:xfrm>
            <a:off x="798776" y="2094153"/>
            <a:ext cx="1219200" cy="0"/>
          </a:xfrm>
          <a:prstGeom prst="straightConnector1">
            <a:avLst/>
          </a:prstGeom>
          <a:noFill/>
          <a:ln w="25400" cap="flat" cmpd="sng">
            <a:solidFill>
              <a:srgbClr val="ED8B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" name="Picture Placeholder 16">
            <a:extLst>
              <a:ext uri="{FF2B5EF4-FFF2-40B4-BE49-F238E27FC236}">
                <a16:creationId xmlns:a16="http://schemas.microsoft.com/office/drawing/2014/main" id="{F0C8367A-A58A-7AB2-3CF7-36F3CD5F6E2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444975" y="2632113"/>
            <a:ext cx="1316132" cy="81682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6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image</a:t>
            </a:r>
          </a:p>
        </p:txBody>
      </p:sp>
      <p:sp>
        <p:nvSpPr>
          <p:cNvPr id="3" name="Picture Placeholder 16">
            <a:extLst>
              <a:ext uri="{FF2B5EF4-FFF2-40B4-BE49-F238E27FC236}">
                <a16:creationId xmlns:a16="http://schemas.microsoft.com/office/drawing/2014/main" id="{B8CC4723-45A9-CFEA-DA96-2EEDD645B0C5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590778" y="2632113"/>
            <a:ext cx="1316132" cy="81682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6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image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79EEE5-E795-0908-C67A-A1845AB62CE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6949" y="337240"/>
            <a:ext cx="1662856" cy="78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8857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71822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Footer"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7D18E37-6809-54EA-DC57-3997A38B89CC}"/>
              </a:ext>
            </a:extLst>
          </p:cNvPr>
          <p:cNvCxnSpPr>
            <a:cxnSpLocks/>
          </p:cNvCxnSpPr>
          <p:nvPr userDrawn="1"/>
        </p:nvCxnSpPr>
        <p:spPr>
          <a:xfrm flipH="1">
            <a:off x="11590128" y="6450484"/>
            <a:ext cx="149131" cy="407516"/>
          </a:xfrm>
          <a:prstGeom prst="line">
            <a:avLst/>
          </a:prstGeom>
          <a:ln w="12700">
            <a:solidFill>
              <a:srgbClr val="ED8B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12">
            <a:extLst>
              <a:ext uri="{FF2B5EF4-FFF2-40B4-BE49-F238E27FC236}">
                <a16:creationId xmlns:a16="http://schemas.microsoft.com/office/drawing/2014/main" id="{E96360B0-3DE5-756E-C16C-1B07F27CD29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50235" y="6557852"/>
            <a:ext cx="4597219" cy="19679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r">
              <a:buNone/>
              <a:defRPr sz="1000" b="0" i="0">
                <a:solidFill>
                  <a:srgbClr val="ED8B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r">
              <a:defRPr sz="750" b="0" i="0">
                <a:latin typeface="Montserrat ExtraLight" pitchFamily="2" charset="77"/>
              </a:defRPr>
            </a:lvl2pPr>
            <a:lvl3pPr algn="r">
              <a:defRPr sz="750" b="0" i="0">
                <a:latin typeface="Montserrat ExtraLight" pitchFamily="2" charset="77"/>
              </a:defRPr>
            </a:lvl3pPr>
            <a:lvl4pPr algn="r">
              <a:defRPr sz="750" b="0" i="0">
                <a:latin typeface="Montserrat ExtraLight" pitchFamily="2" charset="77"/>
              </a:defRPr>
            </a:lvl4pPr>
            <a:lvl5pPr algn="r">
              <a:defRPr sz="750" b="0" i="0">
                <a:latin typeface="Montserrat ExtraLight" pitchFamily="2" charset="77"/>
              </a:defRPr>
            </a:lvl5pPr>
          </a:lstStyle>
          <a:p>
            <a:pPr lvl="0"/>
            <a:r>
              <a:rPr lang="en-US"/>
              <a:t>Presentation Title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9BA9F7-93B8-B44F-96F9-33945753214B}"/>
              </a:ext>
            </a:extLst>
          </p:cNvPr>
          <p:cNvSpPr txBox="1"/>
          <p:nvPr userDrawn="1"/>
        </p:nvSpPr>
        <p:spPr>
          <a:xfrm>
            <a:off x="11712167" y="6531132"/>
            <a:ext cx="475621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fld id="{7D7DA45C-6031-3242-8D6F-CC31533F7CF5}" type="slidenum">
              <a:rPr lang="en-US" sz="1000" b="0" i="0" smtClean="0">
                <a:solidFill>
                  <a:srgbClr val="ED8B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sz="1000" b="0" i="0">
              <a:solidFill>
                <a:srgbClr val="ED8B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1922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8B6964-C536-90FC-EBDF-BFD3446804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00965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B4B5A8-0A25-4675-DC51-CCA179B3FF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1788AC-42AC-C478-6F12-FA43F83F4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10, 2026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82B4A3-BF26-547C-E9E8-167A9B9E9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Administrative Draft MSR - Cemetery Districts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740B01-9991-FE44-1990-29EB50043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B7911-4869-8C44-9852-E8F04EBDACDC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logo with a circle and a circle with a circle and a circle with a circle with a circle with a circle with a circle with a circle with a circle with a circle with a circle with&#10;&#10;Description automatically generated">
            <a:extLst>
              <a:ext uri="{FF2B5EF4-FFF2-40B4-BE49-F238E27FC236}">
                <a16:creationId xmlns:a16="http://schemas.microsoft.com/office/drawing/2014/main" id="{ECDE1E48-D9DA-3E39-8320-28CAE7254CF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00" y="257252"/>
            <a:ext cx="1143000" cy="584048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44C44D4-8725-97DF-67E6-34FF6E0016CB}"/>
              </a:ext>
            </a:extLst>
          </p:cNvPr>
          <p:cNvCxnSpPr/>
          <p:nvPr/>
        </p:nvCxnSpPr>
        <p:spPr>
          <a:xfrm flipH="1">
            <a:off x="10763250" y="6356350"/>
            <a:ext cx="590551" cy="0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5287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 cstate="screen">
            <a:alphaModFix amt="61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954F57-62D0-9F71-81C0-37B73D961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49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DD712A-83FD-3C9A-B8C5-AEFAFADCBC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49" y="4589465"/>
            <a:ext cx="10515600" cy="1500187"/>
          </a:xfrm>
        </p:spPr>
        <p:txBody>
          <a:bodyPr/>
          <a:lstStyle>
            <a:lvl1pPr marL="0" indent="0">
              <a:buNone/>
              <a:defRPr sz="1800" b="0" i="0">
                <a:solidFill>
                  <a:schemeClr val="tx1">
                    <a:tint val="82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6A9CC9-B5F5-1221-166B-57D30A792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10, 2026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CEAE41-D6E0-4F7E-B754-F02697FAA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Administrative Draft MSR - Cemetery Districts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210461-E279-5E8E-CF56-0281E673C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B7911-4869-8C44-9852-E8F04EBDAC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65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E333E-A5E2-340E-CB4C-D3B0CE935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00965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BD38D6-537C-C6C1-A14C-1867B988DF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F477D1-BD92-D4F5-BC7F-8CF55BBA99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1A67D0-30C3-A565-DD61-D24E3241B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10, 2026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058A73-18D7-0A02-287F-56067A4BE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Administrative Draft MSR - Cemetery Districts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1ED789-385D-5B71-21F0-B9D6B44DB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B7911-4869-8C44-9852-E8F04EBDACDC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logo with a circle and a circle with a circle and a circle with a circle with a circle with a circle with a circle with a circle with a circle with a circle with a circle with&#10;&#10;Description automatically generated">
            <a:extLst>
              <a:ext uri="{FF2B5EF4-FFF2-40B4-BE49-F238E27FC236}">
                <a16:creationId xmlns:a16="http://schemas.microsoft.com/office/drawing/2014/main" id="{5AA9FFEE-90DC-D4C6-8542-BBD93DC801C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00" y="257252"/>
            <a:ext cx="1143000" cy="584048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3B3BDCB-040B-FC2B-6CE0-22DA933A4B6A}"/>
              </a:ext>
            </a:extLst>
          </p:cNvPr>
          <p:cNvCxnSpPr/>
          <p:nvPr/>
        </p:nvCxnSpPr>
        <p:spPr>
          <a:xfrm flipH="1">
            <a:off x="10763250" y="6356350"/>
            <a:ext cx="590551" cy="0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4429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83B791-4805-2B77-A1D5-A989D20F6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68337"/>
            <a:ext cx="10515600" cy="100584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C2771B-A845-43D2-01CD-508501FFF8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2960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9B72C1-BC17-EF40-BE97-D704D479A5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4B4401-962D-8AE9-0793-F078F55547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8A066B5-3B06-099E-E752-F99B1831B9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249B912-CD8F-64C7-B6B0-10CF210D6D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10, 2026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54F4CF0-C0A8-D8DF-255C-38E0CF4D2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Administrative Draft MSR - Cemetery Districts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6329F89-D91A-5C01-F155-16CE778E3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B7911-4869-8C44-9852-E8F04EBDACDC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A logo with a circle and a circle with a circle and a circle with a circle with a circle with a circle with a circle with a circle with a circle with a circle with a circle with&#10;&#10;Description automatically generated">
            <a:extLst>
              <a:ext uri="{FF2B5EF4-FFF2-40B4-BE49-F238E27FC236}">
                <a16:creationId xmlns:a16="http://schemas.microsoft.com/office/drawing/2014/main" id="{E46149F5-F35A-AAB1-D370-41032E8850F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00" y="257252"/>
            <a:ext cx="1143000" cy="584048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6AD5F88-8166-B761-BA08-786B4C0B6FE6}"/>
              </a:ext>
            </a:extLst>
          </p:cNvPr>
          <p:cNvCxnSpPr/>
          <p:nvPr/>
        </p:nvCxnSpPr>
        <p:spPr>
          <a:xfrm flipH="1">
            <a:off x="10763250" y="6356350"/>
            <a:ext cx="590551" cy="0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9169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CDC0D8-032C-73C4-A02F-48EFF7D41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5800"/>
            <a:ext cx="10515600" cy="100520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1C4004-D13E-29A2-EF93-FBC34DFA4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10, 2026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73FC81-87F9-4ACD-5D87-3DBD8F52D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Administrative Draft MSR - Cemetery Districts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D23C10-8880-06EB-A2FD-67D79CDD5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B7911-4869-8C44-9852-E8F04EBDACDC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A logo with a circle and a circle with a circle and a circle with a circle with a circle with a circle with a circle with a circle with a circle with a circle with a circle with&#10;&#10;Description automatically generated">
            <a:extLst>
              <a:ext uri="{FF2B5EF4-FFF2-40B4-BE49-F238E27FC236}">
                <a16:creationId xmlns:a16="http://schemas.microsoft.com/office/drawing/2014/main" id="{0D170CC4-A08E-3ECB-FEB7-3AAFE119804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00" y="257252"/>
            <a:ext cx="1143000" cy="584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459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erson walking on the sidewalk&#10;&#10;Description automatically generated">
            <a:extLst>
              <a:ext uri="{FF2B5EF4-FFF2-40B4-BE49-F238E27FC236}">
                <a16:creationId xmlns:a16="http://schemas.microsoft.com/office/drawing/2014/main" id="{3B690390-6C7A-E2AB-05BF-2C3870C3028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3148" y="0"/>
            <a:ext cx="5818853" cy="6858000"/>
          </a:xfrm>
          <a:prstGeom prst="rect">
            <a:avLst/>
          </a:prstGeom>
        </p:spPr>
      </p:pic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6693B842-1746-54FE-E0B2-6B8C58086F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809491" cy="3811588"/>
          </a:xfrm>
        </p:spPr>
        <p:txBody>
          <a:bodyPr anchor="b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2" name="Picture 11" descr="A logo with text on it&#10;&#10;Description automatically generated">
            <a:extLst>
              <a:ext uri="{FF2B5EF4-FFF2-40B4-BE49-F238E27FC236}">
                <a16:creationId xmlns:a16="http://schemas.microsoft.com/office/drawing/2014/main" id="{92AEC83A-B37F-EE60-A7D0-5086C7B4E6D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248" y="636770"/>
            <a:ext cx="2057400" cy="70633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23D1161-E358-0AF9-BA35-4F6A712766E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788" y="6221234"/>
            <a:ext cx="4809491" cy="347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699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AEC24F-2FF7-BA89-A1BE-1DE0C8E36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6"/>
            <a:ext cx="3932237" cy="106997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FDD054-9AB8-9F4C-C7CC-6FB4F32EDA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138B5D-C08C-E947-38F0-1F5B5BABDF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CC787D-169A-D052-ED17-38A98467F3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10, 2026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72F046-1F12-A3B1-4925-483DF832D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Administrative Draft MSR - Cemetery Districts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07B872-31CB-957B-DDC3-99E9E63A2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B7911-4869-8C44-9852-E8F04EBDACDC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logo with a circle and a circle with a circle and a circle with a circle with a circle with a circle with a circle with a circle with a circle with a circle with a circle with&#10;&#10;Description automatically generated">
            <a:extLst>
              <a:ext uri="{FF2B5EF4-FFF2-40B4-BE49-F238E27FC236}">
                <a16:creationId xmlns:a16="http://schemas.microsoft.com/office/drawing/2014/main" id="{9995D6C2-C34D-5B12-5608-030B6AD88EF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00" y="257252"/>
            <a:ext cx="1143000" cy="584048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5512D3B-7D8C-E2CA-0E91-4ED1FE5FC16A}"/>
              </a:ext>
            </a:extLst>
          </p:cNvPr>
          <p:cNvCxnSpPr/>
          <p:nvPr/>
        </p:nvCxnSpPr>
        <p:spPr>
          <a:xfrm flipH="1">
            <a:off x="10763250" y="6356350"/>
            <a:ext cx="590551" cy="0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8678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74B15-0936-267E-B89C-EC60A80C7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6"/>
            <a:ext cx="3932237" cy="106997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3D2E8BD-D3A3-4E0C-5436-65C5DEB31E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1E5160-AC68-8614-5E26-A3F525AB01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038410-695F-4F66-0773-914528BF74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10, 2026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4858B0-58B6-F4A9-F955-8862858B4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Administrative Draft MSR - Cemetery Districts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23064A-6DCC-17B2-B31B-F9A09DAFA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B7911-4869-8C44-9852-E8F04EBDACDC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logo with a circle and a circle with a circle and a circle with a circle with a circle with a circle with a circle with a circle with a circle with a circle with a circle with&#10;&#10;Description automatically generated">
            <a:extLst>
              <a:ext uri="{FF2B5EF4-FFF2-40B4-BE49-F238E27FC236}">
                <a16:creationId xmlns:a16="http://schemas.microsoft.com/office/drawing/2014/main" id="{20C1437A-86DC-E281-13D7-723D6889C5D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00" y="257252"/>
            <a:ext cx="1143000" cy="584048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B70209B-3EC6-6876-A6A7-64BAEA935234}"/>
              </a:ext>
            </a:extLst>
          </p:cNvPr>
          <p:cNvCxnSpPr/>
          <p:nvPr/>
        </p:nvCxnSpPr>
        <p:spPr>
          <a:xfrm flipH="1">
            <a:off x="10763250" y="6356350"/>
            <a:ext cx="590551" cy="0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9821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6644B8D-9B46-2CE2-E749-12F98A4F3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B07D92-7A9B-12F7-DC44-F46FF96413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8248A6-E602-F8F5-0139-13EAB14FFA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tx1">
                    <a:tint val="82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defRPr>
            </a:lvl1pPr>
          </a:lstStyle>
          <a:p>
            <a:r>
              <a:rPr lang="en-US"/>
              <a:t>June 10, 2026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DF99BD-2ABA-97A7-96B2-8DE923F860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i="0">
                <a:solidFill>
                  <a:schemeClr val="tx1">
                    <a:tint val="82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defRPr>
            </a:lvl1pPr>
          </a:lstStyle>
          <a:p>
            <a:r>
              <a:rPr lang="en-US"/>
              <a:t>Administrative Draft MSR - Cemetery Districts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091406-DF3E-4809-6D14-95B38E3535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>
                    <a:tint val="82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defRPr>
            </a:lvl1pPr>
          </a:lstStyle>
          <a:p>
            <a:fld id="{462B7911-4869-8C44-9852-E8F04EBDAC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170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4" r:id="rId14"/>
    <p:sldLayoutId id="2147483706" r:id="rId15"/>
    <p:sldLayoutId id="2147483655" r:id="rId16"/>
  </p:sldLayoutIdLst>
  <p:hf sldNum="0"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000" b="1" i="0" kern="1200">
          <a:solidFill>
            <a:schemeClr val="tx1"/>
          </a:solidFill>
          <a:latin typeface="Futura" panose="020B0602020204020303" pitchFamily="34" charset="-79"/>
          <a:ea typeface="+mj-ea"/>
          <a:cs typeface="Futura" panose="020B0602020204020303" pitchFamily="34" charset="-79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b="0" i="0" kern="1200">
          <a:solidFill>
            <a:schemeClr val="tx1"/>
          </a:solidFill>
          <a:latin typeface="+mn-lt"/>
          <a:ea typeface="+mn-ea"/>
          <a:cs typeface="Futura Medium" panose="020B0602020204020303" pitchFamily="34" charset="-79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+mn-lt"/>
          <a:ea typeface="+mn-ea"/>
          <a:cs typeface="Futura Medium" panose="020B0602020204020303" pitchFamily="34" charset="-79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b="0" i="0" kern="1200">
          <a:solidFill>
            <a:schemeClr val="tx1"/>
          </a:solidFill>
          <a:latin typeface="+mn-lt"/>
          <a:ea typeface="+mn-ea"/>
          <a:cs typeface="Futura Medium" panose="020B0602020204020303" pitchFamily="34" charset="-79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chemeClr val="tx1"/>
          </a:solidFill>
          <a:latin typeface="+mn-lt"/>
          <a:ea typeface="+mn-ea"/>
          <a:cs typeface="Futura Medium" panose="020B0602020204020303" pitchFamily="34" charset="-79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chemeClr val="tx1"/>
          </a:solidFill>
          <a:latin typeface="+mn-lt"/>
          <a:ea typeface="+mn-ea"/>
          <a:cs typeface="Futura Medium" panose="020B0602020204020303" pitchFamily="34" charset="-79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cieromnimon@rsgsolutions.com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A9CD771-1B4E-CAD2-7911-79FCD95CA56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MSR and SOI Update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FB0B8F-1859-03B2-FB49-B8A90E7A742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en-US"/>
              <a:t>Public Cemetery Districts in Placer County</a:t>
            </a:r>
          </a:p>
          <a:p>
            <a:pPr algn="r"/>
            <a:r>
              <a:rPr lang="en-US"/>
              <a:t>Administrative Draft</a:t>
            </a:r>
          </a:p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916396-9EC4-BEAA-F8B8-26A47BBFA06C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096000" y="5629275"/>
            <a:ext cx="4722813" cy="767376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en-US" sz="1600">
                <a:latin typeface="Futura Medium" panose="020B0602020204020303" pitchFamily="34" charset="-79"/>
                <a:cs typeface="Futura Medium" panose="020B0602020204020303" pitchFamily="34" charset="-79"/>
              </a:rPr>
              <a:t>Placer LAFCO</a:t>
            </a:r>
          </a:p>
          <a:p>
            <a:pPr marL="0" indent="0" algn="r">
              <a:buNone/>
            </a:pPr>
            <a:r>
              <a:rPr lang="en-US" sz="1600">
                <a:latin typeface="Futura Medium" panose="020B0602020204020303" pitchFamily="34" charset="-79"/>
                <a:cs typeface="Futura Medium" panose="020B0602020204020303" pitchFamily="34" charset="-79"/>
              </a:rPr>
              <a:t>June 10, 2026</a:t>
            </a:r>
          </a:p>
        </p:txBody>
      </p:sp>
      <p:pic>
        <p:nvPicPr>
          <p:cNvPr id="3" name="Picture 2" descr="A logo for a ski resort&#10;&#10;Description automatically generated">
            <a:extLst>
              <a:ext uri="{FF2B5EF4-FFF2-40B4-BE49-F238E27FC236}">
                <a16:creationId xmlns:a16="http://schemas.microsoft.com/office/drawing/2014/main" id="{16B61F30-5B23-7FE5-CCED-43DC9FB783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0375" y="261258"/>
            <a:ext cx="1916875" cy="1513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418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0CDFFD-26AD-DC0D-39D5-EB50EA293F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B26D9A-260D-73F5-F0A7-7BA6323CD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MSR Determinations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AD3560-4B73-17BB-5D50-0AC44981F9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12B316-0FCE-1E04-853D-E2779147F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10, 2026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945D7B-4FC2-68CB-0512-33B8889FC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Administrative Draft MSR - Cemetery Districts </a:t>
            </a:r>
          </a:p>
        </p:txBody>
      </p:sp>
    </p:spTree>
    <p:extLst>
      <p:ext uri="{BB962C8B-B14F-4D97-AF65-F5344CB8AC3E}">
        <p14:creationId xmlns:p14="http://schemas.microsoft.com/office/powerpoint/2010/main" val="38521045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C917E4-562D-9E8B-7659-735C3E8EE5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5239FCC-4700-B58C-8898-D034532896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0155411"/>
              </p:ext>
            </p:extLst>
          </p:nvPr>
        </p:nvGraphicFramePr>
        <p:xfrm>
          <a:off x="952663" y="1184642"/>
          <a:ext cx="10286673" cy="44887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12157">
                  <a:extLst>
                    <a:ext uri="{9D8B030D-6E8A-4147-A177-3AD203B41FA5}">
                      <a16:colId xmlns:a16="http://schemas.microsoft.com/office/drawing/2014/main" val="149787712"/>
                    </a:ext>
                  </a:extLst>
                </a:gridCol>
                <a:gridCol w="5774516">
                  <a:extLst>
                    <a:ext uri="{9D8B030D-6E8A-4147-A177-3AD203B41FA5}">
                      <a16:colId xmlns:a16="http://schemas.microsoft.com/office/drawing/2014/main" val="577560535"/>
                    </a:ext>
                  </a:extLst>
                </a:gridCol>
              </a:tblGrid>
              <a:tr h="886793">
                <a:tc>
                  <a:txBody>
                    <a:bodyPr/>
                    <a:lstStyle/>
                    <a:p>
                      <a:r>
                        <a:rPr lang="en-US" sz="2200"/>
                        <a:t>Category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/>
                        <a:t>Determination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4392140"/>
                  </a:ext>
                </a:extLst>
              </a:tr>
              <a:tr h="1226505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kern="1200">
                          <a:solidFill>
                            <a:schemeClr val="tx1"/>
                          </a:solidFill>
                          <a:latin typeface="Futura Medium" panose="020B0602020204020303" pitchFamily="34" charset="-79"/>
                          <a:ea typeface="+mn-ea"/>
                          <a:cs typeface="Futura Medium" panose="020B0602020204020303" pitchFamily="34" charset="-79"/>
                        </a:rPr>
                        <a:t>Growth, Population, and Housing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000">
                          <a:latin typeface="Futura Medium" panose="020B0602020204020303" pitchFamily="34" charset="-79"/>
                        </a:rPr>
                        <a:t>Limited growth is expected within the Districts’ boundaries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3731587"/>
                  </a:ext>
                </a:extLst>
              </a:tr>
              <a:tr h="2375418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latin typeface="Futura Medium" panose="020B0602020204020303" pitchFamily="34" charset="-79"/>
                          <a:cs typeface="Futura Medium" panose="020B0602020204020303" pitchFamily="34" charset="-79"/>
                        </a:rPr>
                        <a:t> Capacity of Facilities and Adequacy of Services</a:t>
                      </a:r>
                    </a:p>
                    <a:p>
                      <a:endParaRPr lang="en-US" sz="2000" b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>
                          <a:latin typeface="Futura Medium" panose="020B0602020204020303" pitchFamily="34" charset="-79"/>
                        </a:rPr>
                        <a:t>While some cemetery sites have reached capacity, all Districts have adequate capacity to accommodate existing and future residents</a:t>
                      </a:r>
                      <a:endParaRPr lang="en-US" sz="20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02446393"/>
                  </a:ext>
                </a:extLst>
              </a:tr>
            </a:tbl>
          </a:graphicData>
        </a:graphic>
      </p:graphicFrame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C7D168-7C68-4813-11E0-5E2F96F24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10, 2026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EB6442-4252-E5D9-2892-DB68B4714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Administrative Draft MSR - Cemetery Districts </a:t>
            </a:r>
          </a:p>
        </p:txBody>
      </p:sp>
    </p:spTree>
    <p:extLst>
      <p:ext uri="{BB962C8B-B14F-4D97-AF65-F5344CB8AC3E}">
        <p14:creationId xmlns:p14="http://schemas.microsoft.com/office/powerpoint/2010/main" val="1067658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877E27-0137-B053-8B75-0DA76D9088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64CED9F-65C2-F028-6DC5-E580FB4AB7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5003264"/>
              </p:ext>
            </p:extLst>
          </p:nvPr>
        </p:nvGraphicFramePr>
        <p:xfrm>
          <a:off x="924485" y="1181353"/>
          <a:ext cx="10343030" cy="44952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36878">
                  <a:extLst>
                    <a:ext uri="{9D8B030D-6E8A-4147-A177-3AD203B41FA5}">
                      <a16:colId xmlns:a16="http://schemas.microsoft.com/office/drawing/2014/main" val="149787712"/>
                    </a:ext>
                  </a:extLst>
                </a:gridCol>
                <a:gridCol w="5806152">
                  <a:extLst>
                    <a:ext uri="{9D8B030D-6E8A-4147-A177-3AD203B41FA5}">
                      <a16:colId xmlns:a16="http://schemas.microsoft.com/office/drawing/2014/main" val="577560535"/>
                    </a:ext>
                  </a:extLst>
                </a:gridCol>
              </a:tblGrid>
              <a:tr h="806574">
                <a:tc>
                  <a:txBody>
                    <a:bodyPr/>
                    <a:lstStyle/>
                    <a:p>
                      <a:r>
                        <a:rPr lang="en-US" sz="2200"/>
                        <a:t>Category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/>
                        <a:t>Determination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4392140"/>
                  </a:ext>
                </a:extLst>
              </a:tr>
              <a:tr h="2371735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latin typeface="Futura Medium" panose="020B0602020204020303" pitchFamily="34" charset="-79"/>
                          <a:cs typeface="Futura Medium" panose="020B0602020204020303" pitchFamily="34" charset="-79"/>
                        </a:rPr>
                        <a:t>Financial Ability to Provide Services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>
                          <a:latin typeface="Futura Medium" panose="020B0602020204020303" pitchFamily="34" charset="-79"/>
                        </a:rPr>
                        <a:t>Nearly all Districts maintained a good financial position over the report period</a:t>
                      </a:r>
                    </a:p>
                    <a:p>
                      <a:pPr marL="342900" marR="0" lvl="0" indent="-34290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000">
                          <a:latin typeface="Futura Medium" panose="020B0602020204020303" pitchFamily="34" charset="-79"/>
                        </a:rPr>
                        <a:t>RSG was unable to assess the net position of Colfax &amp; Tahoe due to lack of available audits</a:t>
                      </a:r>
                    </a:p>
                    <a:p>
                      <a:pPr marL="342900" marR="0" lvl="0" indent="-34290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000">
                          <a:latin typeface="Futura Medium" panose="020B0602020204020303" pitchFamily="34" charset="-79"/>
                        </a:rPr>
                        <a:t>Funded pension obligations should be monitored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17648143"/>
                  </a:ext>
                </a:extLst>
              </a:tr>
              <a:tr h="1316985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Futura Medium" panose="020B0602020204020303" pitchFamily="34" charset="-79"/>
                          <a:ea typeface="+mn-ea"/>
                          <a:cs typeface="Futura Medium" panose="020B0602020204020303" pitchFamily="34" charset="-79"/>
                        </a:rPr>
                        <a:t>Status of, and opportunities for, shared facilities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 algn="just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latin typeface="Futura Medium" panose="020B0602020204020303" pitchFamily="34" charset="-79"/>
                        </a:rPr>
                        <a:t>Colfax &amp; Tahoe contract with other entities to perform administrative services – no other opportunities were identified.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53731587"/>
                  </a:ext>
                </a:extLst>
              </a:tr>
            </a:tbl>
          </a:graphicData>
        </a:graphic>
      </p:graphicFrame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552364-E5B9-3C41-09F7-EAECAA7EB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10, 2026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585511-BA83-28C0-4456-59B128F60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Administrative Draft MSR - Cemetery Districts </a:t>
            </a:r>
          </a:p>
        </p:txBody>
      </p:sp>
    </p:spTree>
    <p:extLst>
      <p:ext uri="{BB962C8B-B14F-4D97-AF65-F5344CB8AC3E}">
        <p14:creationId xmlns:p14="http://schemas.microsoft.com/office/powerpoint/2010/main" val="1677963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675B31-CDCC-0F4C-177F-1EB886DF96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A6288C2-21B8-74B7-4EA7-9A2F6FFF0D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7952262"/>
              </p:ext>
            </p:extLst>
          </p:nvPr>
        </p:nvGraphicFramePr>
        <p:xfrm>
          <a:off x="1010770" y="1336611"/>
          <a:ext cx="10170459" cy="35892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61181">
                  <a:extLst>
                    <a:ext uri="{9D8B030D-6E8A-4147-A177-3AD203B41FA5}">
                      <a16:colId xmlns:a16="http://schemas.microsoft.com/office/drawing/2014/main" val="149787712"/>
                    </a:ext>
                  </a:extLst>
                </a:gridCol>
                <a:gridCol w="5709278">
                  <a:extLst>
                    <a:ext uri="{9D8B030D-6E8A-4147-A177-3AD203B41FA5}">
                      <a16:colId xmlns:a16="http://schemas.microsoft.com/office/drawing/2014/main" val="577560535"/>
                    </a:ext>
                  </a:extLst>
                </a:gridCol>
              </a:tblGrid>
              <a:tr h="549375">
                <a:tc>
                  <a:txBody>
                    <a:bodyPr/>
                    <a:lstStyle/>
                    <a:p>
                      <a:r>
                        <a:rPr lang="en-US" sz="2200"/>
                        <a:t>Category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/>
                        <a:t>Determination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4392140"/>
                  </a:ext>
                </a:extLst>
              </a:tr>
              <a:tr h="3039873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latin typeface="Futura Medium" panose="020B0602020204020303" pitchFamily="34" charset="-79"/>
                          <a:cs typeface="Futura Medium" panose="020B0602020204020303" pitchFamily="34" charset="-79"/>
                        </a:rPr>
                        <a:t>Accountability for Community Service Needs</a:t>
                      </a:r>
                    </a:p>
                    <a:p>
                      <a:endParaRPr lang="en-US" sz="2000" b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>
                          <a:latin typeface="Futura Medium" panose="020B0602020204020303" pitchFamily="34" charset="-79"/>
                        </a:rPr>
                        <a:t>Colfax &amp; Tahoe do not hold regular meetings in accordance with their principal act</a:t>
                      </a:r>
                    </a:p>
                    <a:p>
                      <a:pPr marL="342900" marR="0" lvl="0" indent="-34290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000">
                          <a:latin typeface="Futura Medium" panose="020B0602020204020303" pitchFamily="34" charset="-79"/>
                        </a:rPr>
                        <a:t>Tahoe does not currently employ professional staff to manage the day-to-day operations and business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endParaRPr lang="en-US" sz="2000">
                        <a:latin typeface="Futura Medium" panose="020B0602020204020303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02446393"/>
                  </a:ext>
                </a:extLst>
              </a:tr>
            </a:tbl>
          </a:graphicData>
        </a:graphic>
      </p:graphicFrame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B89AC8-41D8-A7A9-54DC-4FB7B896F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10, 2026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5E2575-F265-8686-32D3-956B350A2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Administrative Draft MSR - Cemetery Districts </a:t>
            </a:r>
          </a:p>
        </p:txBody>
      </p:sp>
    </p:spTree>
    <p:extLst>
      <p:ext uri="{BB962C8B-B14F-4D97-AF65-F5344CB8AC3E}">
        <p14:creationId xmlns:p14="http://schemas.microsoft.com/office/powerpoint/2010/main" val="17562111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855B94-A544-DCA9-2F0D-1429DD4BE7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16AA2-E5CB-02F7-A1CA-C112D9B5A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Proposed SOI Updates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757255-D452-3D60-2811-0B5DD2287A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393D7C-573A-985C-D79C-EAE086D51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10, 2026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E43DFD-E023-86E6-CD5A-945CF3DA34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Administrative Draft MSR - Cemetery Districts </a:t>
            </a:r>
          </a:p>
        </p:txBody>
      </p:sp>
    </p:spTree>
    <p:extLst>
      <p:ext uri="{BB962C8B-B14F-4D97-AF65-F5344CB8AC3E}">
        <p14:creationId xmlns:p14="http://schemas.microsoft.com/office/powerpoint/2010/main" val="965574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5D236-B18C-5893-BE3B-F567EF335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 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3E87CB85-02C7-B1B4-A223-4644374A545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1365689"/>
              </p:ext>
            </p:extLst>
          </p:nvPr>
        </p:nvGraphicFramePr>
        <p:xfrm>
          <a:off x="838200" y="1541767"/>
          <a:ext cx="10515600" cy="47387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4214906943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851957074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420112549"/>
                    </a:ext>
                  </a:extLst>
                </a:gridCol>
              </a:tblGrid>
              <a:tr h="536492">
                <a:tc>
                  <a:txBody>
                    <a:bodyPr/>
                    <a:lstStyle/>
                    <a:p>
                      <a:r>
                        <a:rPr lang="en-US" sz="1800"/>
                        <a:t>District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Existing SOI Designation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Proposed SOI Update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4436401"/>
                  </a:ext>
                </a:extLst>
              </a:tr>
              <a:tr h="536492">
                <a:tc>
                  <a:txBody>
                    <a:bodyPr/>
                    <a:lstStyle/>
                    <a:p>
                      <a:r>
                        <a:rPr lang="en-US" sz="1800"/>
                        <a:t>Auburn Cemetery District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Coterminous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Expand SOI to align with City of Auburn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5377499"/>
                  </a:ext>
                </a:extLst>
              </a:tr>
              <a:tr h="536492">
                <a:tc>
                  <a:txBody>
                    <a:bodyPr/>
                    <a:lstStyle/>
                    <a:p>
                      <a:r>
                        <a:rPr lang="en-US" sz="1800"/>
                        <a:t>Colfax Cemetery District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No SOI adopted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Establish provisional coterminous SOI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4958"/>
                  </a:ext>
                </a:extLst>
              </a:tr>
              <a:tr h="727572">
                <a:tc>
                  <a:txBody>
                    <a:bodyPr/>
                    <a:lstStyle/>
                    <a:p>
                      <a:r>
                        <a:rPr lang="en-US" sz="1800"/>
                        <a:t>Newcastle, Rockling, Golden Hill Cemetery District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Unknown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Expand SOI to align with City of Rocklin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9340666"/>
                  </a:ext>
                </a:extLst>
              </a:tr>
              <a:tr h="536492">
                <a:tc>
                  <a:txBody>
                    <a:bodyPr/>
                    <a:lstStyle/>
                    <a:p>
                      <a:r>
                        <a:rPr lang="en-US" sz="1800"/>
                        <a:t>Placer County Cemetery District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/>
                        <a:t>Unknown</a:t>
                      </a:r>
                    </a:p>
                    <a:p>
                      <a:pPr algn="ctr"/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Expand SOI to align with City of Lincoln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2633080"/>
                  </a:ext>
                </a:extLst>
              </a:tr>
              <a:tr h="536492">
                <a:tc>
                  <a:txBody>
                    <a:bodyPr/>
                    <a:lstStyle/>
                    <a:p>
                      <a:r>
                        <a:rPr lang="en-US" sz="1800"/>
                        <a:t>Roseville Cemetery District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/>
                        <a:t>No SOI adopted</a:t>
                      </a:r>
                    </a:p>
                    <a:p>
                      <a:pPr algn="ctr"/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Expand SOI to align with City of Roseville; reduce SOI for portion within the City of Rocklin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564022"/>
                  </a:ext>
                </a:extLst>
              </a:tr>
              <a:tr h="536492">
                <a:tc>
                  <a:txBody>
                    <a:bodyPr/>
                    <a:lstStyle/>
                    <a:p>
                      <a:r>
                        <a:rPr lang="en-US" sz="1800"/>
                        <a:t>Tahoe City Cemetery District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/>
                        <a:t>Unknown</a:t>
                      </a:r>
                    </a:p>
                    <a:p>
                      <a:pPr algn="ctr"/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Establish coterminous SOI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6955964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080704-1BEB-7DBE-D23B-377C9F6B3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10, 2026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C40F81-993C-B656-7071-23BBA719D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Administrative Draft MSR - Cemetery Districts </a:t>
            </a:r>
          </a:p>
        </p:txBody>
      </p:sp>
    </p:spTree>
    <p:extLst>
      <p:ext uri="{BB962C8B-B14F-4D97-AF65-F5344CB8AC3E}">
        <p14:creationId xmlns:p14="http://schemas.microsoft.com/office/powerpoint/2010/main" val="34647425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4EA984-92D7-25B8-518E-0A00A0E321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A11B2FD-D6C1-BEC7-295A-B10C61A6B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504" y="758939"/>
            <a:ext cx="10515600" cy="1009651"/>
          </a:xfrm>
        </p:spPr>
        <p:txBody>
          <a:bodyPr>
            <a:normAutofit/>
          </a:bodyPr>
          <a:lstStyle/>
          <a:p>
            <a:r>
              <a:rPr lang="en-US" dirty="0"/>
              <a:t>Auburn Cemetery District, Colfax Cemetery District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A43CB83C-F837-B61E-2271-998AEA59DD34}"/>
              </a:ext>
            </a:extLst>
          </p:cNvPr>
          <p:cNvSpPr txBox="1">
            <a:spLocks/>
          </p:cNvSpPr>
          <p:nvPr/>
        </p:nvSpPr>
        <p:spPr>
          <a:xfrm>
            <a:off x="357459" y="1997170"/>
            <a:ext cx="5738541" cy="3811588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b="0" i="0" kern="1200">
                <a:solidFill>
                  <a:schemeClr val="tx1"/>
                </a:solidFill>
                <a:latin typeface="+mn-lt"/>
                <a:ea typeface="+mn-ea"/>
                <a:cs typeface="Futura Medium" panose="020B0602020204020303" pitchFamily="34" charset="-79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Futura Medium" panose="020B0602020204020303" pitchFamily="34" charset="-79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chemeClr val="tx1"/>
                </a:solidFill>
                <a:latin typeface="+mn-lt"/>
                <a:ea typeface="+mn-ea"/>
                <a:cs typeface="Futura Medium" panose="020B0602020204020303" pitchFamily="34" charset="-79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+mn-lt"/>
                <a:ea typeface="+mn-ea"/>
                <a:cs typeface="Futura Medium" panose="020B0602020204020303" pitchFamily="34" charset="-79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+mn-lt"/>
                <a:ea typeface="+mn-ea"/>
                <a:cs typeface="Futura Medium" panose="020B0602020204020303" pitchFamily="34" charset="-79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Futura Medium" panose="020B0602020204020303" pitchFamily="34" charset="-79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B011D8-3DE4-7252-8E7B-FA0631B3E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10, 2026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C47563-F661-5F6F-47A7-33084B19D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Administrative Draft MSR - Cemetery Districts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D1790CD-6C7E-2C75-0266-6EE0098486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328" y="1582515"/>
            <a:ext cx="2044700" cy="10350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5F2C1EF-1267-537A-B545-F317D15A38C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6667"/>
          <a:stretch>
            <a:fillRect/>
          </a:stretch>
        </p:blipFill>
        <p:spPr>
          <a:xfrm>
            <a:off x="3809672" y="1437316"/>
            <a:ext cx="4572656" cy="4931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435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D5D7DB-C803-3BFE-3521-2D3B5AA6EA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35C72B3-D532-C7EE-92E4-33825D581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009651"/>
          </a:xfrm>
        </p:spPr>
        <p:txBody>
          <a:bodyPr>
            <a:normAutofit fontScale="90000"/>
          </a:bodyPr>
          <a:lstStyle/>
          <a:p>
            <a:r>
              <a:rPr lang="en-US" dirty="0"/>
              <a:t>Newcastle, Rocklin, and Gold Hill Cemetery District, Placer Cemetery District 1, Roseville Cemetery District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15D4BA04-CD01-8147-E706-08F6173F74E1}"/>
              </a:ext>
            </a:extLst>
          </p:cNvPr>
          <p:cNvSpPr txBox="1">
            <a:spLocks/>
          </p:cNvSpPr>
          <p:nvPr/>
        </p:nvSpPr>
        <p:spPr>
          <a:xfrm>
            <a:off x="357459" y="1997170"/>
            <a:ext cx="5738541" cy="3811588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b="0" i="0" kern="1200">
                <a:solidFill>
                  <a:schemeClr val="tx1"/>
                </a:solidFill>
                <a:latin typeface="+mn-lt"/>
                <a:ea typeface="+mn-ea"/>
                <a:cs typeface="Futura Medium" panose="020B0602020204020303" pitchFamily="34" charset="-79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Futura Medium" panose="020B0602020204020303" pitchFamily="34" charset="-79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chemeClr val="tx1"/>
                </a:solidFill>
                <a:latin typeface="+mn-lt"/>
                <a:ea typeface="+mn-ea"/>
                <a:cs typeface="Futura Medium" panose="020B0602020204020303" pitchFamily="34" charset="-79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+mn-lt"/>
                <a:ea typeface="+mn-ea"/>
                <a:cs typeface="Futura Medium" panose="020B0602020204020303" pitchFamily="34" charset="-79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+mn-lt"/>
                <a:ea typeface="+mn-ea"/>
                <a:cs typeface="Futura Medium" panose="020B0602020204020303" pitchFamily="34" charset="-79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Futura Medium" panose="020B0602020204020303" pitchFamily="34" charset="-79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01CC47-6D30-494B-BD83-D3AE01BEA48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6504"/>
          <a:stretch>
            <a:fillRect/>
          </a:stretch>
        </p:blipFill>
        <p:spPr>
          <a:xfrm>
            <a:off x="3757709" y="1567139"/>
            <a:ext cx="4500026" cy="4862423"/>
          </a:xfrm>
          <a:prstGeom prst="rect">
            <a:avLst/>
          </a:prstGeom>
          <a:ln>
            <a:noFill/>
          </a:ln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2C88EF-D0A4-08BA-D69D-F98B5BAE4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10, 2026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BA3C9BE-5202-32C0-3ADA-80D8E9C31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Administrative Draft MSR - Cemetery Districts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654A849-E241-A081-630C-E366CBDD6E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83417" y="1690688"/>
            <a:ext cx="2044700" cy="149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6429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DFE458-0145-1752-87DE-2BB8749FE6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BD287E7-C6D9-AB20-AB37-08183518C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009651"/>
          </a:xfrm>
        </p:spPr>
        <p:txBody>
          <a:bodyPr>
            <a:normAutofit/>
          </a:bodyPr>
          <a:lstStyle/>
          <a:p>
            <a:r>
              <a:rPr lang="en-US"/>
              <a:t>Tahoe City Cemetery District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A8FF8F65-B1BF-B923-45DC-A4EFE9FFB16F}"/>
              </a:ext>
            </a:extLst>
          </p:cNvPr>
          <p:cNvSpPr txBox="1">
            <a:spLocks/>
          </p:cNvSpPr>
          <p:nvPr/>
        </p:nvSpPr>
        <p:spPr>
          <a:xfrm>
            <a:off x="357459" y="1997170"/>
            <a:ext cx="5738541" cy="3811588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b="0" i="0" kern="1200">
                <a:solidFill>
                  <a:schemeClr val="tx1"/>
                </a:solidFill>
                <a:latin typeface="+mn-lt"/>
                <a:ea typeface="+mn-ea"/>
                <a:cs typeface="Futura Medium" panose="020B0602020204020303" pitchFamily="34" charset="-79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Futura Medium" panose="020B0602020204020303" pitchFamily="34" charset="-79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chemeClr val="tx1"/>
                </a:solidFill>
                <a:latin typeface="+mn-lt"/>
                <a:ea typeface="+mn-ea"/>
                <a:cs typeface="Futura Medium" panose="020B0602020204020303" pitchFamily="34" charset="-79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+mn-lt"/>
                <a:ea typeface="+mn-ea"/>
                <a:cs typeface="Futura Medium" panose="020B0602020204020303" pitchFamily="34" charset="-79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+mn-lt"/>
                <a:ea typeface="+mn-ea"/>
                <a:cs typeface="Futura Medium" panose="020B0602020204020303" pitchFamily="34" charset="-79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Futura Medium" panose="020B0602020204020303" pitchFamily="34" charset="-79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54CAE8-C86A-A889-DD5C-7D0B38BAC3E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7230"/>
          <a:stretch>
            <a:fillRect/>
          </a:stretch>
        </p:blipFill>
        <p:spPr>
          <a:xfrm>
            <a:off x="4063733" y="1441815"/>
            <a:ext cx="3911217" cy="473514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9977A1-0798-BECB-F583-B6DE1D9E32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10, 2026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A2BF54-5594-E60F-93B4-42FD23C67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Administrative Draft MSR - Cemetery Districts </a:t>
            </a:r>
          </a:p>
        </p:txBody>
      </p:sp>
    </p:spTree>
    <p:extLst>
      <p:ext uri="{BB962C8B-B14F-4D97-AF65-F5344CB8AC3E}">
        <p14:creationId xmlns:p14="http://schemas.microsoft.com/office/powerpoint/2010/main" val="29429378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9FFC39-9A7A-6487-BCB6-95A0E2E6F1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E1B893-440A-5256-81F2-63DBBA4B0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Potential Future Boundary Adjustments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C9AF94-8226-68F0-A99B-79A587DDB6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ADA158-C18F-CE60-5407-DDFBCDC3AB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10, 2026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B5E2CD-1C29-67F6-F72F-B0F186F45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Administrative Draft MSR - Cemetery Districts </a:t>
            </a:r>
          </a:p>
        </p:txBody>
      </p:sp>
    </p:spTree>
    <p:extLst>
      <p:ext uri="{BB962C8B-B14F-4D97-AF65-F5344CB8AC3E}">
        <p14:creationId xmlns:p14="http://schemas.microsoft.com/office/powerpoint/2010/main" val="28224385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15B685B-0FEB-25F2-A64D-24500B8D5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Overview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3A85777E-120F-3955-F67E-B0DFAAEB0D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8119"/>
            <a:ext cx="10515600" cy="4351338"/>
          </a:xfrm>
        </p:spPr>
        <p:txBody>
          <a:bodyPr>
            <a:noAutofit/>
          </a:bodyPr>
          <a:lstStyle/>
          <a:p>
            <a:pPr marL="0" indent="0" algn="just">
              <a:buClr>
                <a:schemeClr val="accent1"/>
              </a:buClr>
              <a:buNone/>
            </a:pPr>
            <a:endParaRPr lang="en-US"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pPr algn="just">
              <a:buClr>
                <a:schemeClr val="tx1"/>
              </a:buClr>
            </a:pPr>
            <a:r>
              <a:rPr lang="en-US">
                <a:latin typeface="Futura Medium" panose="020B0602020204020303" pitchFamily="34" charset="-79"/>
                <a:cs typeface="Futura Medium" panose="020B0602020204020303" pitchFamily="34" charset="-79"/>
              </a:rPr>
              <a:t>Purpose of a Municipal </a:t>
            </a:r>
            <a:r>
              <a:rPr lang="en-US">
                <a:latin typeface="Futura Medium" panose="020B0602020204020303" pitchFamily="34" charset="-79"/>
              </a:rPr>
              <a:t>S</a:t>
            </a:r>
            <a:r>
              <a:rPr lang="en-US">
                <a:latin typeface="Futura Medium" panose="020B0602020204020303" pitchFamily="34" charset="-79"/>
                <a:cs typeface="Futura Medium" panose="020B0602020204020303" pitchFamily="34" charset="-79"/>
              </a:rPr>
              <a:t>ervice </a:t>
            </a:r>
            <a:r>
              <a:rPr lang="en-US">
                <a:latin typeface="Futura Medium" panose="020B0602020204020303" pitchFamily="34" charset="-79"/>
              </a:rPr>
              <a:t>R</a:t>
            </a:r>
            <a:r>
              <a:rPr lang="en-US">
                <a:latin typeface="Futura Medium" panose="020B0602020204020303" pitchFamily="34" charset="-79"/>
                <a:cs typeface="Futura Medium" panose="020B0602020204020303" pitchFamily="34" charset="-79"/>
              </a:rPr>
              <a:t>eview (“MSR”)</a:t>
            </a:r>
          </a:p>
          <a:p>
            <a:pPr algn="just">
              <a:buClr>
                <a:schemeClr val="tx1"/>
              </a:buClr>
            </a:pPr>
            <a:r>
              <a:rPr lang="en-US">
                <a:latin typeface="Futura Medium" panose="020B0602020204020303" pitchFamily="34" charset="-79"/>
              </a:rPr>
              <a:t>Agencies Covered:</a:t>
            </a:r>
          </a:p>
          <a:p>
            <a:pPr lvl="1" algn="just">
              <a:buClr>
                <a:schemeClr val="tx1"/>
              </a:buClr>
            </a:pPr>
            <a:r>
              <a:rPr lang="en-US">
                <a:latin typeface="Futura Medium" panose="020B0602020204020303" pitchFamily="34" charset="-79"/>
                <a:cs typeface="Futura Medium" panose="020B0602020204020303" pitchFamily="34" charset="-79"/>
              </a:rPr>
              <a:t>Auburn Cemetery District</a:t>
            </a:r>
          </a:p>
          <a:p>
            <a:pPr lvl="1" algn="just">
              <a:buClr>
                <a:schemeClr val="tx1"/>
              </a:buClr>
            </a:pPr>
            <a:r>
              <a:rPr lang="en-US">
                <a:latin typeface="Futura Medium" panose="020B0602020204020303" pitchFamily="34" charset="-79"/>
              </a:rPr>
              <a:t>Colfax Cemetery District</a:t>
            </a:r>
          </a:p>
          <a:p>
            <a:pPr lvl="1" algn="just">
              <a:buClr>
                <a:schemeClr val="tx1"/>
              </a:buClr>
            </a:pPr>
            <a:r>
              <a:rPr lang="en-US">
                <a:latin typeface="Futura Medium" panose="020B0602020204020303" pitchFamily="34" charset="-79"/>
                <a:cs typeface="Futura Medium" panose="020B0602020204020303" pitchFamily="34" charset="-79"/>
              </a:rPr>
              <a:t>Newcastle, Rocklin, and Golden Hill Cemetery District (“NRG”)</a:t>
            </a:r>
          </a:p>
          <a:p>
            <a:pPr lvl="1" algn="just">
              <a:buClr>
                <a:schemeClr val="tx1"/>
              </a:buClr>
            </a:pPr>
            <a:r>
              <a:rPr lang="en-US">
                <a:latin typeface="Futura Medium" panose="020B0602020204020303" pitchFamily="34" charset="-79"/>
              </a:rPr>
              <a:t>Placer County Cemetery District 1</a:t>
            </a:r>
          </a:p>
          <a:p>
            <a:pPr lvl="1" algn="just">
              <a:buClr>
                <a:schemeClr val="tx1"/>
              </a:buClr>
            </a:pPr>
            <a:r>
              <a:rPr lang="en-US">
                <a:latin typeface="Futura Medium" panose="020B0602020204020303" pitchFamily="34" charset="-79"/>
                <a:cs typeface="Futura Medium" panose="020B0602020204020303" pitchFamily="34" charset="-79"/>
              </a:rPr>
              <a:t>Roseville Cemetery District</a:t>
            </a:r>
          </a:p>
          <a:p>
            <a:pPr lvl="1" algn="just">
              <a:buClr>
                <a:schemeClr val="tx1"/>
              </a:buClr>
            </a:pPr>
            <a:r>
              <a:rPr lang="en-US">
                <a:latin typeface="Futura Medium" panose="020B0602020204020303" pitchFamily="34" charset="-79"/>
              </a:rPr>
              <a:t>Tahoe City Cemetery District </a:t>
            </a:r>
            <a:endParaRPr lang="en-US"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pPr marL="0" indent="0">
              <a:buNone/>
            </a:pPr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2DE803-256B-6F16-40BD-269D4D9A5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10, 2026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BE774BD-6323-4662-8F5F-07028A03C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Administrative Draft MSR - Cemetery Districts </a:t>
            </a:r>
          </a:p>
        </p:txBody>
      </p:sp>
    </p:spTree>
    <p:extLst>
      <p:ext uri="{BB962C8B-B14F-4D97-AF65-F5344CB8AC3E}">
        <p14:creationId xmlns:p14="http://schemas.microsoft.com/office/powerpoint/2010/main" val="32122119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>
            <a:extLst>
              <a:ext uri="{FF2B5EF4-FFF2-40B4-BE49-F238E27FC236}">
                <a16:creationId xmlns:a16="http://schemas.microsoft.com/office/drawing/2014/main" id="{D6E77036-5405-6CA2-ABCB-F4FA43F35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759" y="883737"/>
            <a:ext cx="10515600" cy="1009651"/>
          </a:xfrm>
        </p:spPr>
        <p:txBody>
          <a:bodyPr>
            <a:normAutofit/>
          </a:bodyPr>
          <a:lstStyle/>
          <a:p>
            <a:r>
              <a:rPr lang="en-US"/>
              <a:t>Overview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7A01AE8-85BA-AA37-8384-20A687D98A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8327418"/>
              </p:ext>
            </p:extLst>
          </p:nvPr>
        </p:nvGraphicFramePr>
        <p:xfrm>
          <a:off x="436419" y="1893388"/>
          <a:ext cx="10935395" cy="40653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30726">
                  <a:extLst>
                    <a:ext uri="{9D8B030D-6E8A-4147-A177-3AD203B41FA5}">
                      <a16:colId xmlns:a16="http://schemas.microsoft.com/office/drawing/2014/main" val="1503858437"/>
                    </a:ext>
                  </a:extLst>
                </a:gridCol>
                <a:gridCol w="4849264">
                  <a:extLst>
                    <a:ext uri="{9D8B030D-6E8A-4147-A177-3AD203B41FA5}">
                      <a16:colId xmlns:a16="http://schemas.microsoft.com/office/drawing/2014/main" val="2820493913"/>
                    </a:ext>
                  </a:extLst>
                </a:gridCol>
                <a:gridCol w="2855405">
                  <a:extLst>
                    <a:ext uri="{9D8B030D-6E8A-4147-A177-3AD203B41FA5}">
                      <a16:colId xmlns:a16="http://schemas.microsoft.com/office/drawing/2014/main" val="1270904652"/>
                    </a:ext>
                  </a:extLst>
                </a:gridCol>
              </a:tblGrid>
              <a:tr h="668135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Futura Medium" panose="020B0602020204020303" pitchFamily="34" charset="-79"/>
                          <a:ea typeface="+mn-ea"/>
                          <a:cs typeface="Futura Medium" panose="020B0602020204020303" pitchFamily="34" charset="-79"/>
                        </a:rPr>
                        <a:t>Area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u="none" strike="noStrike" kern="1200" dirty="0">
                          <a:solidFill>
                            <a:schemeClr val="bg1"/>
                          </a:solidFill>
                          <a:effectLst/>
                          <a:latin typeface="Futura Medium" panose="020B0602020204020303" pitchFamily="34" charset="-79"/>
                          <a:cs typeface="Futura Medium" panose="020B0602020204020303" pitchFamily="34" charset="-79"/>
                        </a:rPr>
                        <a:t>Current Condition </a:t>
                      </a:r>
                      <a:endParaRPr lang="en-US" sz="1600" b="0" i="0" u="none" strike="noStrike" kern="1200" dirty="0">
                        <a:solidFill>
                          <a:schemeClr val="bg1"/>
                        </a:solidFill>
                        <a:effectLst/>
                        <a:latin typeface="Futura Medium" panose="020B0602020204020303" pitchFamily="34" charset="-79"/>
                        <a:ea typeface="+mn-ea"/>
                        <a:cs typeface="Futura Medium" panose="020B0602020204020303" pitchFamily="34" charset="-79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u="none" strike="noStrike" kern="1200">
                          <a:solidFill>
                            <a:schemeClr val="bg1"/>
                          </a:solidFill>
                          <a:effectLst/>
                          <a:latin typeface="Futura Medium" panose="020B0602020204020303" pitchFamily="34" charset="-79"/>
                          <a:cs typeface="Futura Medium" panose="020B0602020204020303" pitchFamily="34" charset="-79"/>
                        </a:rPr>
                        <a:t>Future Boundary Consideration</a:t>
                      </a:r>
                      <a:endParaRPr lang="en-US" sz="1600" b="0" i="0" u="none" strike="noStrike" kern="1200">
                        <a:solidFill>
                          <a:schemeClr val="bg1"/>
                        </a:solidFill>
                        <a:effectLst/>
                        <a:latin typeface="Futura Medium" panose="020B0602020204020303" pitchFamily="34" charset="-79"/>
                        <a:ea typeface="+mn-ea"/>
                        <a:cs typeface="Futura Medium" panose="020B0602020204020303" pitchFamily="34" charset="-79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00981242"/>
                  </a:ext>
                </a:extLst>
              </a:tr>
              <a:tr h="58573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b="0" i="0" u="none" strike="noStrike" kern="1200">
                          <a:solidFill>
                            <a:schemeClr val="tx1"/>
                          </a:solidFill>
                          <a:effectLst/>
                          <a:latin typeface="Futura Medium" panose="020B0602020204020303" pitchFamily="34" charset="-79"/>
                          <a:ea typeface="+mn-ea"/>
                          <a:cs typeface="Futura Medium" panose="020B0602020204020303" pitchFamily="34" charset="-79"/>
                        </a:rPr>
                        <a:t> City of Auburn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Futura Medium" panose="020B0602020204020303" pitchFamily="34" charset="-79"/>
                          <a:ea typeface="+mn-ea"/>
                          <a:cs typeface="Futura Medium" panose="020B0602020204020303" pitchFamily="34" charset="-79"/>
                        </a:rPr>
                        <a:t>NRG Cemetery District  overlap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kern="1200">
                          <a:solidFill>
                            <a:schemeClr val="tx1"/>
                          </a:solidFill>
                          <a:effectLst/>
                          <a:latin typeface="Futura Medium" panose="020B0602020204020303" pitchFamily="34" charset="-79"/>
                          <a:ea typeface="+mn-ea"/>
                          <a:cs typeface="Futura Medium" panose="020B0602020204020303" pitchFamily="34" charset="-79"/>
                        </a:rPr>
                        <a:t>Transition territory into Auburn Cemetery District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74435512"/>
                  </a:ext>
                </a:extLst>
              </a:tr>
              <a:tr h="58573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b="0" i="0" u="none" strike="noStrike" kern="1200">
                          <a:solidFill>
                            <a:schemeClr val="tx1"/>
                          </a:solidFill>
                          <a:effectLst/>
                          <a:latin typeface="Futura Medium" panose="020B0602020204020303" pitchFamily="34" charset="-79"/>
                          <a:ea typeface="+mn-ea"/>
                          <a:cs typeface="Futura Medium" panose="020B0602020204020303" pitchFamily="34" charset="-79"/>
                        </a:rPr>
                        <a:t> City of Lincoln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Futura Medium" panose="020B0602020204020303" pitchFamily="34" charset="-79"/>
                          <a:ea typeface="+mn-ea"/>
                          <a:cs typeface="Futura Medium" panose="020B0602020204020303" pitchFamily="34" charset="-79"/>
                        </a:rPr>
                        <a:t>NRG Cemetery District  overlap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kern="1200">
                          <a:solidFill>
                            <a:schemeClr val="tx1"/>
                          </a:solidFill>
                          <a:effectLst/>
                          <a:latin typeface="Futura Medium" panose="020B0602020204020303" pitchFamily="34" charset="-79"/>
                          <a:ea typeface="+mn-ea"/>
                          <a:cs typeface="Futura Medium" panose="020B0602020204020303" pitchFamily="34" charset="-79"/>
                        </a:rPr>
                        <a:t>Transition territory into Placer Cemetery District #1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29970181"/>
                  </a:ext>
                </a:extLst>
              </a:tr>
              <a:tr h="58573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b="0" i="0" u="none" strike="noStrike" kern="1200">
                          <a:solidFill>
                            <a:schemeClr val="tx1"/>
                          </a:solidFill>
                          <a:effectLst/>
                          <a:latin typeface="Futura Medium" panose="020B0602020204020303" pitchFamily="34" charset="-79"/>
                          <a:ea typeface="+mn-ea"/>
                          <a:cs typeface="Futura Medium" panose="020B0602020204020303" pitchFamily="34" charset="-79"/>
                        </a:rPr>
                        <a:t> City of Rocklin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Futura Medium" panose="020B0602020204020303" pitchFamily="34" charset="-79"/>
                          <a:ea typeface="+mn-ea"/>
                          <a:cs typeface="Futura Medium" panose="020B0602020204020303" pitchFamily="34" charset="-79"/>
                        </a:rPr>
                        <a:t>Roseville Cemetery District  overlap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Futura Medium" panose="020B0602020204020303" pitchFamily="34" charset="-79"/>
                          <a:ea typeface="+mn-ea"/>
                          <a:cs typeface="Futura Medium" panose="020B0602020204020303" pitchFamily="34" charset="-79"/>
                        </a:rPr>
                        <a:t>Transition territory into NRG Cemetery District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82224693"/>
                  </a:ext>
                </a:extLst>
              </a:tr>
              <a:tr h="58573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b="0" i="0" u="none" strike="noStrike" kern="1200">
                          <a:solidFill>
                            <a:schemeClr val="tx1"/>
                          </a:solidFill>
                          <a:effectLst/>
                          <a:latin typeface="Futura Medium" panose="020B0602020204020303" pitchFamily="34" charset="-79"/>
                          <a:ea typeface="+mn-ea"/>
                          <a:cs typeface="Futura Medium" panose="020B0602020204020303" pitchFamily="34" charset="-79"/>
                        </a:rPr>
                        <a:t> City of Roseville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kern="1200">
                          <a:solidFill>
                            <a:schemeClr val="tx1"/>
                          </a:solidFill>
                          <a:effectLst/>
                          <a:latin typeface="Futura Medium" panose="020B0602020204020303" pitchFamily="34" charset="-79"/>
                          <a:ea typeface="+mn-ea"/>
                          <a:cs typeface="Futura Medium" panose="020B0602020204020303" pitchFamily="34" charset="-79"/>
                        </a:rPr>
                        <a:t>NRG Cemetery District  overlap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Futura Medium" panose="020B0602020204020303" pitchFamily="34" charset="-79"/>
                          <a:ea typeface="+mn-ea"/>
                          <a:cs typeface="Futura Medium" panose="020B0602020204020303" pitchFamily="34" charset="-79"/>
                        </a:rPr>
                        <a:t>Transition territory into Roseville Cemetery District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5469475"/>
                  </a:ext>
                </a:extLst>
              </a:tr>
              <a:tr h="105431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b="0" i="0" u="none" strike="noStrike" kern="1200">
                          <a:solidFill>
                            <a:schemeClr val="tx1"/>
                          </a:solidFill>
                          <a:effectLst/>
                          <a:latin typeface="Futura Medium" panose="020B0602020204020303" pitchFamily="34" charset="-79"/>
                          <a:ea typeface="+mn-ea"/>
                          <a:cs typeface="Futura Medium" panose="020B0602020204020303" pitchFamily="34" charset="-79"/>
                        </a:rPr>
                        <a:t> Granite Bay Community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kern="1200">
                          <a:solidFill>
                            <a:schemeClr val="tx1"/>
                          </a:solidFill>
                          <a:effectLst/>
                          <a:latin typeface="Futura Medium" panose="020B0602020204020303" pitchFamily="34" charset="-79"/>
                          <a:ea typeface="+mn-ea"/>
                          <a:cs typeface="Futura Medium" panose="020B0602020204020303" pitchFamily="34" charset="-79"/>
                        </a:rPr>
                        <a:t>Dual service areas between NRG and Roseville Cemetery Districts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Futura Medium" panose="020B0602020204020303" pitchFamily="34" charset="-79"/>
                          <a:ea typeface="+mn-ea"/>
                          <a:cs typeface="Futura Medium" panose="020B0602020204020303" pitchFamily="34" charset="-79"/>
                        </a:rPr>
                        <a:t>Additional analyses recommended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79120717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D32CD9-F16C-8287-D405-1F5B1F53E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10, 2026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A2260A-CA56-555E-BB04-564994B53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Administrative Draft MSR - Cemetery Districts </a:t>
            </a:r>
          </a:p>
        </p:txBody>
      </p:sp>
    </p:spTree>
    <p:extLst>
      <p:ext uri="{BB962C8B-B14F-4D97-AF65-F5344CB8AC3E}">
        <p14:creationId xmlns:p14="http://schemas.microsoft.com/office/powerpoint/2010/main" val="31713318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445605-2C31-A353-408B-29E063472A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10, 2026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A28CAE-A1E6-86AA-388C-9B98D7814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Administrative Draft MSR - Cemetery Districts 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68CD20B-2897-F78A-95FA-CA390DCFB2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812300"/>
              </p:ext>
            </p:extLst>
          </p:nvPr>
        </p:nvGraphicFramePr>
        <p:xfrm>
          <a:off x="373966" y="1825625"/>
          <a:ext cx="6086131" cy="40653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83634">
                  <a:extLst>
                    <a:ext uri="{9D8B030D-6E8A-4147-A177-3AD203B41FA5}">
                      <a16:colId xmlns:a16="http://schemas.microsoft.com/office/drawing/2014/main" val="3349588570"/>
                    </a:ext>
                  </a:extLst>
                </a:gridCol>
                <a:gridCol w="2802497">
                  <a:extLst>
                    <a:ext uri="{9D8B030D-6E8A-4147-A177-3AD203B41FA5}">
                      <a16:colId xmlns:a16="http://schemas.microsoft.com/office/drawing/2014/main" val="1962505628"/>
                    </a:ext>
                  </a:extLst>
                </a:gridCol>
              </a:tblGrid>
              <a:tr h="668135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Futura Medium" panose="020B0602020204020303" pitchFamily="34" charset="-79"/>
                          <a:ea typeface="+mn-ea"/>
                          <a:cs typeface="Futura Medium" panose="020B0602020204020303" pitchFamily="34" charset="-79"/>
                        </a:rPr>
                        <a:t>Area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u="none" strike="noStrike" kern="1200" dirty="0">
                          <a:solidFill>
                            <a:schemeClr val="bg1"/>
                          </a:solidFill>
                          <a:effectLst/>
                          <a:latin typeface="Futura Medium" panose="020B0602020204020303" pitchFamily="34" charset="-79"/>
                          <a:cs typeface="Futura Medium" panose="020B0602020204020303" pitchFamily="34" charset="-79"/>
                        </a:rPr>
                        <a:t>Future Boundary Consideration</a:t>
                      </a:r>
                      <a:endParaRPr lang="en-US" sz="1600" b="0" i="0" u="none" strike="noStrike" kern="1200" dirty="0">
                        <a:solidFill>
                          <a:schemeClr val="bg1"/>
                        </a:solidFill>
                        <a:effectLst/>
                        <a:latin typeface="Futura Medium" panose="020B0602020204020303" pitchFamily="34" charset="-79"/>
                        <a:ea typeface="+mn-ea"/>
                        <a:cs typeface="Futura Medium" panose="020B0602020204020303" pitchFamily="34" charset="-79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01360619"/>
                  </a:ext>
                </a:extLst>
              </a:tr>
              <a:tr h="58573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Futura Medium" panose="020B0602020204020303" pitchFamily="34" charset="-79"/>
                          <a:ea typeface="+mn-ea"/>
                          <a:cs typeface="Futura Medium" panose="020B0602020204020303" pitchFamily="34" charset="-79"/>
                        </a:rPr>
                        <a:t> City of Auburn (Area 1)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kern="1200">
                          <a:solidFill>
                            <a:schemeClr val="tx1"/>
                          </a:solidFill>
                          <a:effectLst/>
                          <a:latin typeface="Futura Medium" panose="020B0602020204020303" pitchFamily="34" charset="-79"/>
                          <a:ea typeface="+mn-ea"/>
                          <a:cs typeface="Futura Medium" panose="020B0602020204020303" pitchFamily="34" charset="-79"/>
                        </a:rPr>
                        <a:t>Transition territory into Auburn Cemetery District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01374472"/>
                  </a:ext>
                </a:extLst>
              </a:tr>
              <a:tr h="58573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Futura Medium" panose="020B0602020204020303" pitchFamily="34" charset="-79"/>
                          <a:ea typeface="+mn-ea"/>
                          <a:cs typeface="Futura Medium" panose="020B0602020204020303" pitchFamily="34" charset="-79"/>
                        </a:rPr>
                        <a:t> City of Lincoln (Area 2)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kern="1200">
                          <a:solidFill>
                            <a:schemeClr val="tx1"/>
                          </a:solidFill>
                          <a:effectLst/>
                          <a:latin typeface="Futura Medium" panose="020B0602020204020303" pitchFamily="34" charset="-79"/>
                          <a:ea typeface="+mn-ea"/>
                          <a:cs typeface="Futura Medium" panose="020B0602020204020303" pitchFamily="34" charset="-79"/>
                        </a:rPr>
                        <a:t>Transition territory into Placer Cemetery District #1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60071714"/>
                  </a:ext>
                </a:extLst>
              </a:tr>
              <a:tr h="58573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Futura Medium" panose="020B0602020204020303" pitchFamily="34" charset="-79"/>
                          <a:ea typeface="+mn-ea"/>
                          <a:cs typeface="Futura Medium" panose="020B0602020204020303" pitchFamily="34" charset="-79"/>
                        </a:rPr>
                        <a:t> City of Rocklin (Area 3)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Futura Medium" panose="020B0602020204020303" pitchFamily="34" charset="-79"/>
                          <a:ea typeface="+mn-ea"/>
                          <a:cs typeface="Futura Medium" panose="020B0602020204020303" pitchFamily="34" charset="-79"/>
                        </a:rPr>
                        <a:t>Transition territory into NRG Cemetery District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80095159"/>
                  </a:ext>
                </a:extLst>
              </a:tr>
              <a:tr h="58573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Futura Medium" panose="020B0602020204020303" pitchFamily="34" charset="-79"/>
                          <a:ea typeface="+mn-ea"/>
                          <a:cs typeface="Futura Medium" panose="020B0602020204020303" pitchFamily="34" charset="-79"/>
                        </a:rPr>
                        <a:t> City of Roseville (Area 4)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Futura Medium" panose="020B0602020204020303" pitchFamily="34" charset="-79"/>
                          <a:ea typeface="+mn-ea"/>
                          <a:cs typeface="Futura Medium" panose="020B0602020204020303" pitchFamily="34" charset="-79"/>
                        </a:rPr>
                        <a:t>Transition territory into Roseville Cemetery District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62790333"/>
                  </a:ext>
                </a:extLst>
              </a:tr>
              <a:tr h="105431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Futura Medium" panose="020B0602020204020303" pitchFamily="34" charset="-79"/>
                          <a:ea typeface="+mn-ea"/>
                          <a:cs typeface="Futura Medium" panose="020B0602020204020303" pitchFamily="34" charset="-79"/>
                        </a:rPr>
                        <a:t> Granite Bay Community (Area 5)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Futura Medium" panose="020B0602020204020303" pitchFamily="34" charset="-79"/>
                          <a:ea typeface="+mn-ea"/>
                          <a:cs typeface="Futura Medium" panose="020B0602020204020303" pitchFamily="34" charset="-79"/>
                        </a:rPr>
                        <a:t>Additional analyses recommended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65932145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0E799B72-D044-A5EA-3E88-45B23CF403C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3363"/>
          <a:stretch>
            <a:fillRect/>
          </a:stretch>
        </p:blipFill>
        <p:spPr>
          <a:xfrm>
            <a:off x="6917297" y="0"/>
            <a:ext cx="5193869" cy="6495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570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0E2A93-978F-AC32-64D8-746077F787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B9A9F-F9F3-F9DD-94A0-A88FF10A7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Additional Governance Recommendations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256642-C3A7-CCA6-E082-C218B45F98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C74C3C-6C58-4978-936D-367F93D69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10, 2026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8989DC-E7AA-DA1B-73E4-517977189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Administrative Draft MSR - Cemetery Districts </a:t>
            </a:r>
          </a:p>
        </p:txBody>
      </p:sp>
    </p:spTree>
    <p:extLst>
      <p:ext uri="{BB962C8B-B14F-4D97-AF65-F5344CB8AC3E}">
        <p14:creationId xmlns:p14="http://schemas.microsoft.com/office/powerpoint/2010/main" val="15460548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14115-6834-A4C8-E4F2-FEDB822D1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AE42ADDC-ACCB-D48A-790D-01993398D79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5204889"/>
              </p:ext>
            </p:extLst>
          </p:nvPr>
        </p:nvGraphicFramePr>
        <p:xfrm>
          <a:off x="838200" y="1825625"/>
          <a:ext cx="10515600" cy="33781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1350037785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2593062640"/>
                    </a:ext>
                  </a:extLst>
                </a:gridCol>
              </a:tblGrid>
              <a:tr h="575066">
                <a:tc>
                  <a:txBody>
                    <a:bodyPr/>
                    <a:lstStyle/>
                    <a:p>
                      <a:r>
                        <a:rPr lang="en-US" sz="2000"/>
                        <a:t>Agency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MSR Recommendation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4290269"/>
                  </a:ext>
                </a:extLst>
              </a:tr>
              <a:tr h="2803076">
                <a:tc>
                  <a:txBody>
                    <a:bodyPr/>
                    <a:lstStyle/>
                    <a:p>
                      <a:r>
                        <a:rPr lang="en-US" sz="2000"/>
                        <a:t>Colfax and Tahoe Cemetery Districts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Ensure agencies conduct regular meetings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Ensure sufficient staffing levels are maintained and/or explore shared service arrangements with neighboring providers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LAFCO to check in with agencies every 6 months over next year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955239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EE2C65-323C-D6E8-986F-C16A70316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10, 2026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528847-2395-CC00-32A4-743982F4B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Administrative Draft MSR - Cemetery Districts </a:t>
            </a:r>
          </a:p>
        </p:txBody>
      </p:sp>
    </p:spTree>
    <p:extLst>
      <p:ext uri="{BB962C8B-B14F-4D97-AF65-F5344CB8AC3E}">
        <p14:creationId xmlns:p14="http://schemas.microsoft.com/office/powerpoint/2010/main" val="30523333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A419ED-E2B8-C437-6271-950BB35D2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LAFCO Staff’s Recommendation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B6E435-0C48-5D19-EDF2-EB56D91DE4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z="2400" dirty="0"/>
              <a:t>Receive the draft MSR and SOI Update for the six cemetery districts in Placer County</a:t>
            </a:r>
          </a:p>
          <a:p>
            <a:pPr lvl="1"/>
            <a:r>
              <a:rPr lang="en-US" sz="2400" dirty="0"/>
              <a:t>Provide any initial comments or direction</a:t>
            </a:r>
          </a:p>
          <a:p>
            <a:pPr lvl="1"/>
            <a:r>
              <a:rPr lang="en-US" sz="2400" dirty="0"/>
              <a:t>Open a 45-day public review and comment period; and </a:t>
            </a:r>
          </a:p>
          <a:p>
            <a:pPr lvl="1"/>
            <a:r>
              <a:rPr lang="en-US" sz="2400" dirty="0"/>
              <a:t>Set a hearing for the August 12, 2026 meeting to consider the final MSR and SOI Update, </a:t>
            </a:r>
            <a:r>
              <a:rPr lang="en-US" dirty="0"/>
              <a:t>(including any revisions resulting from public and agency comments, for action)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FDD68E-304A-A60A-0291-B7DBE09AB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10, 2026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BCBB95-7BB7-0234-D187-B64C3AE01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Administrative Draft MSR - Cemetery Districts </a:t>
            </a:r>
          </a:p>
        </p:txBody>
      </p:sp>
    </p:spTree>
    <p:extLst>
      <p:ext uri="{BB962C8B-B14F-4D97-AF65-F5344CB8AC3E}">
        <p14:creationId xmlns:p14="http://schemas.microsoft.com/office/powerpoint/2010/main" val="5030365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E70764-8CD8-699D-AA24-E89FDD8806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9808" y="1801368"/>
            <a:ext cx="5346191" cy="4067620"/>
          </a:xfrm>
        </p:spPr>
        <p:txBody>
          <a:bodyPr>
            <a:normAutofit/>
          </a:bodyPr>
          <a:lstStyle/>
          <a:p>
            <a:r>
              <a:rPr lang="en-US" sz="1800" dirty="0">
                <a:solidFill>
                  <a:schemeClr val="accent1"/>
                </a:solidFill>
              </a:rPr>
              <a:t>Carol </a:t>
            </a:r>
            <a:r>
              <a:rPr lang="en-US" sz="1800" dirty="0" err="1">
                <a:solidFill>
                  <a:schemeClr val="accent1"/>
                </a:solidFill>
              </a:rPr>
              <a:t>Ieromnimon</a:t>
            </a:r>
            <a:r>
              <a:rPr lang="en-US" sz="1800" dirty="0">
                <a:solidFill>
                  <a:schemeClr val="accent1"/>
                </a:solidFill>
              </a:rPr>
              <a:t>, Associate </a:t>
            </a:r>
          </a:p>
          <a:p>
            <a:r>
              <a:rPr lang="en-US" sz="1800" dirty="0">
                <a:solidFill>
                  <a:schemeClr val="accent1"/>
                </a:solidFill>
              </a:rPr>
              <a:t>RSG </a:t>
            </a:r>
          </a:p>
          <a:p>
            <a:r>
              <a:rPr lang="en-US" sz="18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cieromnimon@rsgsolutions.com</a:t>
            </a:r>
            <a:r>
              <a:rPr lang="en-US" sz="1800" dirty="0"/>
              <a:t> </a:t>
            </a:r>
          </a:p>
          <a:p>
            <a:r>
              <a:rPr lang="en-US" sz="1800" dirty="0">
                <a:solidFill>
                  <a:schemeClr val="accent1"/>
                </a:solidFill>
              </a:rPr>
              <a:t>714.316.2197 </a:t>
            </a:r>
          </a:p>
          <a:p>
            <a:endParaRPr lang="en-US" sz="1800" dirty="0">
              <a:solidFill>
                <a:schemeClr val="accent1"/>
              </a:solidFill>
            </a:endParaRPr>
          </a:p>
          <a:p>
            <a:r>
              <a:rPr lang="en-US" sz="1800" dirty="0">
                <a:solidFill>
                  <a:schemeClr val="accent1"/>
                </a:solidFill>
              </a:rPr>
              <a:t>Kendall Schroth, Analyst</a:t>
            </a:r>
          </a:p>
          <a:p>
            <a:r>
              <a:rPr lang="en-US" sz="1800" dirty="0">
                <a:solidFill>
                  <a:schemeClr val="accent1"/>
                </a:solidFill>
              </a:rPr>
              <a:t>RSG </a:t>
            </a:r>
          </a:p>
          <a:p>
            <a:r>
              <a:rPr lang="en-US" sz="1800" u="sng" dirty="0" err="1"/>
              <a:t>kschroth@rsgsolutions.com</a:t>
            </a:r>
            <a:endParaRPr lang="en-US" sz="1800" u="sng" dirty="0"/>
          </a:p>
          <a:p>
            <a:r>
              <a:rPr lang="en-US" sz="1800" dirty="0">
                <a:solidFill>
                  <a:schemeClr val="accent1"/>
                </a:solidFill>
              </a:rPr>
              <a:t>714.516.8180</a:t>
            </a:r>
          </a:p>
          <a:p>
            <a:endParaRPr lang="en-US" sz="1600" dirty="0">
              <a:solidFill>
                <a:schemeClr val="accent1"/>
              </a:solidFill>
            </a:endParaRPr>
          </a:p>
        </p:txBody>
      </p:sp>
      <p:pic>
        <p:nvPicPr>
          <p:cNvPr id="2" name="Picture 1" descr="A logo for a ski resort&#10;&#10;Description automatically generated">
            <a:extLst>
              <a:ext uri="{FF2B5EF4-FFF2-40B4-BE49-F238E27FC236}">
                <a16:creationId xmlns:a16="http://schemas.microsoft.com/office/drawing/2014/main" id="{D0284551-5D56-8795-4547-F821F96A2D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2903" y="343991"/>
            <a:ext cx="1634052" cy="1290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9549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BEE2ED-F3CB-ED91-024A-1D0EB714F1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2CAA878-AEC2-9FFE-0EB5-648DE5E32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Project Timeline and Milestones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08C418CA-2987-4DD7-62BA-3D2E1495E3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8119"/>
            <a:ext cx="10515600" cy="4351338"/>
          </a:xfrm>
        </p:spPr>
        <p:txBody>
          <a:bodyPr>
            <a:noAutofit/>
          </a:bodyPr>
          <a:lstStyle/>
          <a:p>
            <a:pPr marL="0" indent="0" algn="just">
              <a:buClr>
                <a:schemeClr val="tx1"/>
              </a:buClr>
              <a:buNone/>
            </a:pPr>
            <a:endParaRPr lang="en-US"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pPr algn="just">
              <a:buClr>
                <a:schemeClr val="tx1"/>
              </a:buClr>
            </a:pPr>
            <a:r>
              <a:rPr lang="en-US">
                <a:latin typeface="Futura Medium" panose="020B0602020204020303" pitchFamily="34" charset="-79"/>
                <a:cs typeface="Futura Medium" panose="020B0602020204020303" pitchFamily="34" charset="-79"/>
              </a:rPr>
              <a:t>LAFCO retained RSG in October 2024 to prepare this MSR and SOI Update</a:t>
            </a:r>
          </a:p>
          <a:p>
            <a:pPr lvl="1" algn="just">
              <a:buClr>
                <a:schemeClr val="tx1"/>
              </a:buClr>
            </a:pPr>
            <a:r>
              <a:rPr lang="en-US">
                <a:latin typeface="Futura Medium" panose="020B0602020204020303" pitchFamily="34" charset="-79"/>
                <a:cs typeface="Futura Medium" panose="020B0602020204020303" pitchFamily="34" charset="-79"/>
              </a:rPr>
              <a:t>November 2024: Data collection began</a:t>
            </a:r>
          </a:p>
          <a:p>
            <a:pPr lvl="1" algn="just">
              <a:buClr>
                <a:schemeClr val="tx1"/>
              </a:buClr>
            </a:pPr>
            <a:r>
              <a:rPr lang="en-US">
                <a:latin typeface="Futura Medium" panose="020B0602020204020303" pitchFamily="34" charset="-79"/>
                <a:cs typeface="Futura Medium" panose="020B0602020204020303" pitchFamily="34" charset="-79"/>
              </a:rPr>
              <a:t>January 2025: RSG interviewed District staff</a:t>
            </a:r>
          </a:p>
          <a:p>
            <a:pPr lvl="1" algn="just">
              <a:buClr>
                <a:schemeClr val="tx1"/>
              </a:buClr>
            </a:pPr>
            <a:r>
              <a:rPr lang="en-US">
                <a:latin typeface="Futura Medium" panose="020B0602020204020303" pitchFamily="34" charset="-79"/>
                <a:cs typeface="Futura Medium" panose="020B0602020204020303" pitchFamily="34" charset="-79"/>
              </a:rPr>
              <a:t>April 2025: RSG conducted an on-site visit to the District</a:t>
            </a:r>
          </a:p>
          <a:p>
            <a:pPr lvl="1" algn="just">
              <a:buClr>
                <a:schemeClr val="tx1"/>
              </a:buClr>
            </a:pPr>
            <a:r>
              <a:rPr lang="en-US">
                <a:latin typeface="Futura Medium" panose="020B0602020204020303" pitchFamily="34" charset="-79"/>
                <a:cs typeface="Futura Medium" panose="020B0602020204020303" pitchFamily="34" charset="-79"/>
              </a:rPr>
              <a:t>July 2025: Technical Draft circulated to LAFCO and District staff</a:t>
            </a:r>
          </a:p>
          <a:p>
            <a:pPr lvl="1" algn="just">
              <a:buClr>
                <a:schemeClr val="tx1"/>
              </a:buClr>
            </a:pPr>
            <a:r>
              <a:rPr lang="en-US">
                <a:latin typeface="Futura Medium" panose="020B0602020204020303" pitchFamily="34" charset="-79"/>
                <a:cs typeface="Futura Medium" panose="020B0602020204020303" pitchFamily="34" charset="-79"/>
              </a:rPr>
              <a:t>August 2025: Revised Draft circulated to LAFCO staff</a:t>
            </a:r>
          </a:p>
          <a:p>
            <a:pPr lvl="1" algn="just">
              <a:buClr>
                <a:schemeClr val="tx1"/>
              </a:buClr>
            </a:pPr>
            <a:r>
              <a:rPr lang="en-US">
                <a:latin typeface="Futura Medium" panose="020B0602020204020303" pitchFamily="34" charset="-79"/>
              </a:rPr>
              <a:t>May 2026: Technical Draft circulated for second round of courtesy reviews to District Staff </a:t>
            </a:r>
          </a:p>
          <a:p>
            <a:pPr lvl="1" algn="just">
              <a:buClr>
                <a:schemeClr val="tx1"/>
              </a:buClr>
            </a:pPr>
            <a:r>
              <a:rPr lang="en-US">
                <a:latin typeface="Futura Medium" panose="020B0602020204020303" pitchFamily="34" charset="-79"/>
                <a:cs typeface="Futura Medium" panose="020B0602020204020303" pitchFamily="34" charset="-79"/>
              </a:rPr>
              <a:t>June 202</a:t>
            </a:r>
            <a:r>
              <a:rPr lang="en-US">
                <a:latin typeface="Futura Medium" panose="020B0602020204020303" pitchFamily="34" charset="-79"/>
              </a:rPr>
              <a:t>6: Public Hearing for Admin Draft</a:t>
            </a:r>
            <a:endParaRPr lang="en-US"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pPr marL="0" indent="0">
              <a:buNone/>
            </a:pPr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D79F170-984B-C036-7B3F-2BC265CFA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10, 2026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F1F5B1-4CCB-3C46-ED0E-89E6301FB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Administrative Draft MSR - Cemetery Districts </a:t>
            </a:r>
          </a:p>
        </p:txBody>
      </p:sp>
    </p:spTree>
    <p:extLst>
      <p:ext uri="{BB962C8B-B14F-4D97-AF65-F5344CB8AC3E}">
        <p14:creationId xmlns:p14="http://schemas.microsoft.com/office/powerpoint/2010/main" val="32944671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DAD72F-5BAE-7724-32DB-FB4B09169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Cemetery Districts’ Background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CFC541-C36B-ECEF-45B5-7DBF07F2E2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7B3B27-4F51-F353-CAC9-41C954556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10, 2026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778BAA-F276-1962-1BC2-C0B043E26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Administrative Draft MSR - Cemetery Districts </a:t>
            </a:r>
          </a:p>
        </p:txBody>
      </p:sp>
    </p:spTree>
    <p:extLst>
      <p:ext uri="{BB962C8B-B14F-4D97-AF65-F5344CB8AC3E}">
        <p14:creationId xmlns:p14="http://schemas.microsoft.com/office/powerpoint/2010/main" val="1470134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A9612-D6D1-6A76-E50D-70016C370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0" y="464234"/>
            <a:ext cx="2495843" cy="608429"/>
          </a:xfrm>
        </p:spPr>
        <p:txBody>
          <a:bodyPr>
            <a:normAutofit/>
          </a:bodyPr>
          <a:lstStyle/>
          <a:p>
            <a:r>
              <a:rPr lang="en-US" sz="3200"/>
              <a:t>Overview</a:t>
            </a:r>
            <a:r>
              <a:rPr lang="en-US" sz="3000"/>
              <a:t> 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F1C370-1FCA-ED0D-B0F1-38051ED522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10, 2026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A36895-463A-8B72-1766-94258775E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Administrative Draft MSR - Cemetery Districts 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D5AC173-18DC-6A5A-8786-8FE754C3AE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7647461"/>
              </p:ext>
            </p:extLst>
          </p:nvPr>
        </p:nvGraphicFramePr>
        <p:xfrm>
          <a:off x="512666" y="1137426"/>
          <a:ext cx="11166667" cy="51541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1333">
                  <a:extLst>
                    <a:ext uri="{9D8B030D-6E8A-4147-A177-3AD203B41FA5}">
                      <a16:colId xmlns:a16="http://schemas.microsoft.com/office/drawing/2014/main" val="2482900005"/>
                    </a:ext>
                  </a:extLst>
                </a:gridCol>
                <a:gridCol w="1565889">
                  <a:extLst>
                    <a:ext uri="{9D8B030D-6E8A-4147-A177-3AD203B41FA5}">
                      <a16:colId xmlns:a16="http://schemas.microsoft.com/office/drawing/2014/main" val="230831420"/>
                    </a:ext>
                  </a:extLst>
                </a:gridCol>
                <a:gridCol w="1565889">
                  <a:extLst>
                    <a:ext uri="{9D8B030D-6E8A-4147-A177-3AD203B41FA5}">
                      <a16:colId xmlns:a16="http://schemas.microsoft.com/office/drawing/2014/main" val="916398701"/>
                    </a:ext>
                  </a:extLst>
                </a:gridCol>
                <a:gridCol w="1565889">
                  <a:extLst>
                    <a:ext uri="{9D8B030D-6E8A-4147-A177-3AD203B41FA5}">
                      <a16:colId xmlns:a16="http://schemas.microsoft.com/office/drawing/2014/main" val="4216726760"/>
                    </a:ext>
                  </a:extLst>
                </a:gridCol>
                <a:gridCol w="1565889">
                  <a:extLst>
                    <a:ext uri="{9D8B030D-6E8A-4147-A177-3AD203B41FA5}">
                      <a16:colId xmlns:a16="http://schemas.microsoft.com/office/drawing/2014/main" val="3045917999"/>
                    </a:ext>
                  </a:extLst>
                </a:gridCol>
                <a:gridCol w="1565889">
                  <a:extLst>
                    <a:ext uri="{9D8B030D-6E8A-4147-A177-3AD203B41FA5}">
                      <a16:colId xmlns:a16="http://schemas.microsoft.com/office/drawing/2014/main" val="762101053"/>
                    </a:ext>
                  </a:extLst>
                </a:gridCol>
                <a:gridCol w="1565889">
                  <a:extLst>
                    <a:ext uri="{9D8B030D-6E8A-4147-A177-3AD203B41FA5}">
                      <a16:colId xmlns:a16="http://schemas.microsoft.com/office/drawing/2014/main" val="3255344166"/>
                    </a:ext>
                  </a:extLst>
                </a:gridCol>
              </a:tblGrid>
              <a:tr h="945864">
                <a:tc>
                  <a:txBody>
                    <a:bodyPr/>
                    <a:lstStyle/>
                    <a:p>
                      <a:r>
                        <a:rPr lang="en-US" sz="1600"/>
                        <a:t>Category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Auburn  Cemetery District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Colfax Cemetery District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Cemetery District 1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NRG Cemetery District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Roseville Cemetery District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Tahoe City  Cemetery District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2837808"/>
                  </a:ext>
                </a:extLst>
              </a:tr>
              <a:tr h="884606">
                <a:tc>
                  <a:txBody>
                    <a:bodyPr/>
                    <a:lstStyle/>
                    <a:p>
                      <a:r>
                        <a:rPr lang="en-US" sz="1600"/>
                        <a:t>Formation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1935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1925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1917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1927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1939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1965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9878581"/>
                  </a:ext>
                </a:extLst>
              </a:tr>
              <a:tr h="884606">
                <a:tc>
                  <a:txBody>
                    <a:bodyPr/>
                    <a:lstStyle/>
                    <a:p>
                      <a:r>
                        <a:rPr lang="en-US" sz="1600"/>
                        <a:t>Size (sq miles)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91.03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157.61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39.53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89.68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110.72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169.54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854955"/>
                  </a:ext>
                </a:extLst>
              </a:tr>
              <a:tr h="884606">
                <a:tc>
                  <a:txBody>
                    <a:bodyPr/>
                    <a:lstStyle/>
                    <a:p>
                      <a:r>
                        <a:rPr lang="en-US" sz="1600"/>
                        <a:t>Services Provided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Pre-Planning, Casket Burial, Cremation Burial, Niches, and Ossuary services.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Casket Burial, Cremation Burials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Burial Plots, Cremation Niches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Burials, Niches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Caskets, Cremation, Niches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Burial Plots, Cremation Niches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4828319"/>
                  </a:ext>
                </a:extLst>
              </a:tr>
              <a:tr h="884606">
                <a:tc>
                  <a:txBody>
                    <a:bodyPr/>
                    <a:lstStyle/>
                    <a:p>
                      <a:r>
                        <a:rPr lang="en-US" sz="1600"/>
                        <a:t>Service Population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45,087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9,189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61,359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71,749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217,178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5,948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88664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64440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6DF1B3-0004-4716-96E8-B0252A8F38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/>
              <a:t>Regional Map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106D59-D95D-3095-BA15-341153E7EA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10, 2026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3FA50-A44C-5806-DF98-BB1162506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Administrative Draft MSR - Cemetery Districts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80A91B-981C-DD4D-53EC-9D98A29D19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0" y="350407"/>
            <a:ext cx="7772400" cy="6005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5854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947641EC-CAC6-54A6-E858-767E416E5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304" y="2549245"/>
            <a:ext cx="3932237" cy="1069975"/>
          </a:xfrm>
        </p:spPr>
        <p:txBody>
          <a:bodyPr>
            <a:normAutofit fontScale="90000"/>
          </a:bodyPr>
          <a:lstStyle/>
          <a:p>
            <a:r>
              <a:rPr lang="en-US" sz="3000">
                <a:latin typeface="Futura Medium" panose="020B0602020204020303" pitchFamily="34" charset="-79"/>
                <a:cs typeface="Futura Medium" panose="020B0602020204020303" pitchFamily="34" charset="-79"/>
              </a:rPr>
              <a:t>Government Code Section 56425 &amp; 56430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5BD4D28-5DA5-4DB8-A480-360D1CECEE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377388"/>
            <a:ext cx="6172200" cy="4483664"/>
          </a:xfrm>
        </p:spPr>
        <p:txBody>
          <a:bodyPr>
            <a:normAutofit fontScale="70000" lnSpcReduction="20000"/>
          </a:bodyPr>
          <a:lstStyle/>
          <a:p>
            <a:r>
              <a:rPr lang="en-US" sz="2500">
                <a:solidFill>
                  <a:schemeClr val="accent3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SOI Determinations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300">
                <a:latin typeface="Futura Medium" panose="020B0602020204020303" pitchFamily="34" charset="-79"/>
                <a:cs typeface="Futura Medium" panose="020B0602020204020303" pitchFamily="34" charset="-79"/>
              </a:rPr>
              <a:t>Present and Planned Land Uses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300">
                <a:latin typeface="Futura Medium" panose="020B0602020204020303" pitchFamily="34" charset="-79"/>
                <a:cs typeface="Futura Medium" panose="020B0602020204020303" pitchFamily="34" charset="-79"/>
              </a:rPr>
              <a:t>Present and Probable Need for Facilities and Services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300">
                <a:latin typeface="Futura Medium" panose="020B0602020204020303" pitchFamily="34" charset="-79"/>
                <a:cs typeface="Futura Medium" panose="020B0602020204020303" pitchFamily="34" charset="-79"/>
              </a:rPr>
              <a:t>Present Capacity of Public Facilities and Adequacy of Public Services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300">
                <a:latin typeface="Futura Medium" panose="020B0602020204020303" pitchFamily="34" charset="-79"/>
                <a:cs typeface="Futura Medium" panose="020B0602020204020303" pitchFamily="34" charset="-79"/>
              </a:rPr>
              <a:t>Existence of any Social or Economic Communities of Interest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300">
                <a:latin typeface="Futura Medium" panose="020B0602020204020303" pitchFamily="34" charset="-79"/>
                <a:cs typeface="Futura Medium" panose="020B0602020204020303" pitchFamily="34" charset="-79"/>
              </a:rPr>
              <a:t>Present and Probable Need for Facilities and Services by and DUCs in Existing SOI</a:t>
            </a:r>
          </a:p>
          <a:p>
            <a:pPr>
              <a:buClr>
                <a:schemeClr val="tx1"/>
              </a:buClr>
            </a:pPr>
            <a:endParaRPr lang="en-US" sz="2500"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pPr>
              <a:buClr>
                <a:schemeClr val="tx1"/>
              </a:buClr>
            </a:pPr>
            <a:r>
              <a:rPr lang="en-US" sz="2500">
                <a:solidFill>
                  <a:schemeClr val="accent3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MSR Determinations</a:t>
            </a:r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300">
                <a:latin typeface="Futura Medium" panose="020B0602020204020303" pitchFamily="34" charset="-79"/>
                <a:cs typeface="Futura Medium" panose="020B0602020204020303" pitchFamily="34" charset="-79"/>
              </a:rPr>
              <a:t>Growth, Population, and Housing</a:t>
            </a:r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300">
                <a:latin typeface="Futura Medium" panose="020B0602020204020303" pitchFamily="34" charset="-79"/>
              </a:rPr>
              <a:t>Disadvantaged Unincorporated Communities</a:t>
            </a:r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300">
                <a:latin typeface="Futura Medium" panose="020B0602020204020303" pitchFamily="34" charset="-79"/>
                <a:cs typeface="Futura Medium" panose="020B0602020204020303" pitchFamily="34" charset="-79"/>
              </a:rPr>
              <a:t>Capacity of Facilities and Adequacy of Services</a:t>
            </a:r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300">
                <a:latin typeface="Futura Medium" panose="020B0602020204020303" pitchFamily="34" charset="-79"/>
                <a:cs typeface="Futura Medium" panose="020B0602020204020303" pitchFamily="34" charset="-79"/>
              </a:rPr>
              <a:t>Financial Ability to Provide Services</a:t>
            </a:r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300">
                <a:latin typeface="Futura Medium" panose="020B0602020204020303" pitchFamily="34" charset="-79"/>
                <a:cs typeface="Futura Medium" panose="020B0602020204020303" pitchFamily="34" charset="-79"/>
              </a:rPr>
              <a:t>Opportunities for Shared Services</a:t>
            </a:r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300">
                <a:latin typeface="Futura Medium" panose="020B0602020204020303" pitchFamily="34" charset="-79"/>
                <a:cs typeface="Futura Medium" panose="020B0602020204020303" pitchFamily="34" charset="-79"/>
              </a:rPr>
              <a:t>Accountability</a:t>
            </a:r>
          </a:p>
          <a:p>
            <a:endParaRPr lang="en-US"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9DCF43-0B90-1134-EADD-9CD802728D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10, 2026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23713E-0094-ED5C-43EF-3842BA3240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Administrative Draft MSR - Cemetery Districts </a:t>
            </a:r>
          </a:p>
        </p:txBody>
      </p:sp>
    </p:spTree>
    <p:extLst>
      <p:ext uri="{BB962C8B-B14F-4D97-AF65-F5344CB8AC3E}">
        <p14:creationId xmlns:p14="http://schemas.microsoft.com/office/powerpoint/2010/main" val="38075865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97CF16-0916-B102-D097-AEAF8D8A16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F5228-A4BA-4992-5A63-3DB1A8448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SOI Determinations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011C3F-E071-3A6D-EB10-256A1E804D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EBA6CD-FC10-6000-C6CF-7C554F21E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10, 2026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7FD9F1-36E0-1BB3-3724-704CB2530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Administrative Draft MSR - Cemetery Districts </a:t>
            </a:r>
          </a:p>
        </p:txBody>
      </p:sp>
    </p:spTree>
    <p:extLst>
      <p:ext uri="{BB962C8B-B14F-4D97-AF65-F5344CB8AC3E}">
        <p14:creationId xmlns:p14="http://schemas.microsoft.com/office/powerpoint/2010/main" val="19506816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3F7FE5-D4AF-98E3-E8B5-F989EBAE1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10, 2026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64B96F-5ADA-B9D6-F3E3-ECB82FB43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Administrative Draft MSR - Cemetery Districts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0310969-8BDB-5FD7-9767-25AAF3B82E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583" y="1149814"/>
            <a:ext cx="11340859" cy="4871424"/>
          </a:xfrm>
        </p:spPr>
        <p:txBody>
          <a:bodyPr>
            <a:noAutofit/>
          </a:bodyPr>
          <a:lstStyle/>
          <a:p>
            <a:pPr marL="0" indent="0">
              <a:buClr>
                <a:schemeClr val="tx1"/>
              </a:buClr>
              <a:buNone/>
            </a:pPr>
            <a:r>
              <a:rPr lang="en-US" sz="2000" b="1">
                <a:cs typeface="Futura Medium" panose="020B0602020204020303" pitchFamily="34" charset="-79"/>
              </a:rPr>
              <a:t>1. </a:t>
            </a:r>
            <a:r>
              <a:rPr lang="en-US" sz="2000" b="1"/>
              <a:t>Present and Planned Land Uses</a:t>
            </a:r>
            <a:endParaRPr lang="en-US" sz="2000" b="1" u="sng">
              <a:cs typeface="Futura Medium" panose="020B0602020204020303" pitchFamily="34" charset="-79"/>
            </a:endParaRPr>
          </a:p>
          <a:p>
            <a:pPr lvl="1" algn="just">
              <a:buClr>
                <a:schemeClr val="tx1"/>
              </a:buClr>
            </a:pPr>
            <a:r>
              <a:rPr lang="en-US" sz="2000">
                <a:cs typeface="Futura Medium" panose="020B0602020204020303" pitchFamily="34" charset="-79"/>
              </a:rPr>
              <a:t> </a:t>
            </a:r>
            <a:r>
              <a:rPr lang="en-US" sz="2000"/>
              <a:t>Lands within Cemetery Districts</a:t>
            </a:r>
            <a:r>
              <a:rPr lang="en-US" sz="2000">
                <a:cs typeface="Futura Medium" panose="020B0602020204020303" pitchFamily="34" charset="-79"/>
              </a:rPr>
              <a:t> primarily consists of </a:t>
            </a:r>
            <a:r>
              <a:rPr lang="en-US" sz="2000"/>
              <a:t>residential and agricultural uses. While majority of unincorporated lands are vacant. </a:t>
            </a:r>
          </a:p>
          <a:p>
            <a:pPr marL="0" lvl="1" indent="0">
              <a:spcBef>
                <a:spcPts val="750"/>
              </a:spcBef>
              <a:buClr>
                <a:schemeClr val="tx1"/>
              </a:buClr>
              <a:buNone/>
            </a:pPr>
            <a:r>
              <a:rPr lang="en-US" sz="2000" b="1"/>
              <a:t>2. Present and Probable Need for Facilities and Services</a:t>
            </a:r>
          </a:p>
          <a:p>
            <a:pPr lvl="1" algn="just">
              <a:buClr>
                <a:schemeClr val="tx1"/>
              </a:buClr>
            </a:pPr>
            <a:r>
              <a:rPr lang="en-US" sz="2000"/>
              <a:t>The proposed SOIs for each cemetery district demarks current and/or probable future service needs </a:t>
            </a:r>
            <a:endParaRPr lang="en-US" sz="2000">
              <a:highlight>
                <a:srgbClr val="FFFF00"/>
              </a:highlight>
            </a:endParaRPr>
          </a:p>
          <a:p>
            <a:pPr marL="0" indent="0">
              <a:buClr>
                <a:schemeClr val="tx1"/>
              </a:buClr>
              <a:buNone/>
            </a:pPr>
            <a:r>
              <a:rPr lang="en-US" sz="2000" b="1"/>
              <a:t>3. Present Capacity of Public Facilities and Adequacy of Public Services</a:t>
            </a:r>
            <a:endParaRPr lang="en-US" sz="2000" b="1" u="sng"/>
          </a:p>
          <a:p>
            <a:pPr lvl="1" algn="just">
              <a:buClr>
                <a:schemeClr val="tx1"/>
              </a:buClr>
            </a:pPr>
            <a:r>
              <a:rPr lang="en-US" sz="2000"/>
              <a:t>Each cemetery district has sufficient capacity and adequate infrastructure and facilities to provide cemetery services. </a:t>
            </a:r>
          </a:p>
          <a:p>
            <a:pPr marL="0" lvl="1" indent="0">
              <a:spcBef>
                <a:spcPts val="750"/>
              </a:spcBef>
              <a:buClr>
                <a:schemeClr val="tx1"/>
              </a:buClr>
              <a:buNone/>
            </a:pPr>
            <a:r>
              <a:rPr lang="en-US" sz="2000" b="1"/>
              <a:t>4. Existence of any Social or Economic Communities of Interest</a:t>
            </a:r>
          </a:p>
          <a:p>
            <a:pPr lvl="1" algn="just">
              <a:buClr>
                <a:schemeClr val="tx1"/>
              </a:buClr>
            </a:pPr>
            <a:r>
              <a:rPr lang="en-US" sz="2000"/>
              <a:t>Each cemetery district’s proposed SOI reflects existing and relevant social/economic communities of interest </a:t>
            </a:r>
          </a:p>
          <a:p>
            <a:pPr marL="0" lvl="1" indent="0">
              <a:spcBef>
                <a:spcPts val="750"/>
              </a:spcBef>
              <a:buClr>
                <a:schemeClr val="tx1"/>
              </a:buClr>
              <a:buNone/>
            </a:pPr>
            <a:r>
              <a:rPr lang="en-US" sz="2000" b="1"/>
              <a:t>5. Present and Probable Need for Facilities and Services by and DUCs in Existing SOI</a:t>
            </a:r>
          </a:p>
          <a:p>
            <a:pPr lvl="1" algn="just">
              <a:buClr>
                <a:schemeClr val="tx1"/>
              </a:buClr>
            </a:pPr>
            <a:r>
              <a:rPr lang="en-US" sz="2000"/>
              <a:t>6 DUCs exist within or contiguous to cemetery districts proposed/existing SOIs but no cemetery service deficiencies identified</a:t>
            </a:r>
            <a:endParaRPr lang="en-US" sz="2100"/>
          </a:p>
          <a:p>
            <a:pPr lvl="1" algn="just">
              <a:buClr>
                <a:schemeClr val="tx1"/>
              </a:buClr>
            </a:pPr>
            <a:endParaRPr lang="en-US" sz="2100"/>
          </a:p>
          <a:p>
            <a:pPr marL="342900" lvl="1" indent="0" algn="just">
              <a:buClr>
                <a:schemeClr val="tx1"/>
              </a:buClr>
              <a:buNone/>
            </a:pPr>
            <a:endParaRPr lang="en-US" sz="2100">
              <a:cs typeface="Futura Medium" panose="020B0602020204020303" pitchFamily="34" charset="-79"/>
            </a:endParaRPr>
          </a:p>
          <a:p>
            <a:pPr marL="342900" lvl="1" indent="0">
              <a:buClr>
                <a:schemeClr val="accent2"/>
              </a:buClr>
              <a:buNone/>
            </a:pPr>
            <a:endParaRPr lang="en-US" sz="2100"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pPr lvl="1">
              <a:buClr>
                <a:schemeClr val="accent2"/>
              </a:buClr>
            </a:pPr>
            <a:endParaRPr lang="en-US" sz="2100"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pPr lvl="1">
              <a:buClr>
                <a:schemeClr val="accent2"/>
              </a:buClr>
            </a:pPr>
            <a:endParaRPr lang="en-US" sz="2100"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pPr lvl="1">
              <a:buClr>
                <a:schemeClr val="accent2"/>
              </a:buClr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288972"/>
      </p:ext>
    </p:extLst>
  </p:cSld>
  <p:clrMapOvr>
    <a:masterClrMapping/>
  </p:clrMapOvr>
</p:sld>
</file>

<file path=ppt/theme/theme1.xml><?xml version="1.0" encoding="utf-8"?>
<a:theme xmlns:a="http://schemas.openxmlformats.org/drawingml/2006/main" name="Aug 2024 RSG">
  <a:themeElements>
    <a:clrScheme name="RSG Colors 2">
      <a:dk1>
        <a:srgbClr val="000000"/>
      </a:dk1>
      <a:lt1>
        <a:srgbClr val="FFFFFF"/>
      </a:lt1>
      <a:dk2>
        <a:srgbClr val="0E2841"/>
      </a:dk2>
      <a:lt2>
        <a:srgbClr val="EFDBB2"/>
      </a:lt2>
      <a:accent1>
        <a:srgbClr val="CF4520"/>
      </a:accent1>
      <a:accent2>
        <a:srgbClr val="ED8B00"/>
      </a:accent2>
      <a:accent3>
        <a:srgbClr val="8A2A2B"/>
      </a:accent3>
      <a:accent4>
        <a:srgbClr val="E1513C"/>
      </a:accent4>
      <a:accent5>
        <a:srgbClr val="003CA5"/>
      </a:accent5>
      <a:accent6>
        <a:srgbClr val="009CDE"/>
      </a:accent6>
      <a:hlink>
        <a:srgbClr val="535659"/>
      </a:hlink>
      <a:folHlink>
        <a:srgbClr val="75787B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20240802 Client Presentation  -  Read-Only" id="{7C2029F9-24F9-BE41-BCEC-00B1E60D0ED5}" vid="{DB530617-FE17-D64E-A140-4F34E0CC507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eb324c3-0a61-4c5c-890b-6a0fc978aa8e">
      <Terms xmlns="http://schemas.microsoft.com/office/infopath/2007/PartnerControls"/>
    </lcf76f155ced4ddcb4097134ff3c332f>
    <TaxCatchAll xmlns="261b0b32-f534-4d9a-abd5-6e7e6028dd69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E8806F1A9B1A446A3B1FA4B29A26035" ma:contentTypeVersion="12" ma:contentTypeDescription="Create a new document." ma:contentTypeScope="" ma:versionID="b815d811313878607ae5f447e829e22f">
  <xsd:schema xmlns:xsd="http://www.w3.org/2001/XMLSchema" xmlns:xs="http://www.w3.org/2001/XMLSchema" xmlns:p="http://schemas.microsoft.com/office/2006/metadata/properties" xmlns:ns2="feb324c3-0a61-4c5c-890b-6a0fc978aa8e" xmlns:ns3="261b0b32-f534-4d9a-abd5-6e7e6028dd69" targetNamespace="http://schemas.microsoft.com/office/2006/metadata/properties" ma:root="true" ma:fieldsID="55c6932cadfbbf9b560a274ff11fa7d9" ns2:_="" ns3:_="">
    <xsd:import namespace="feb324c3-0a61-4c5c-890b-6a0fc978aa8e"/>
    <xsd:import namespace="261b0b32-f534-4d9a-abd5-6e7e6028dd6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b324c3-0a61-4c5c-890b-6a0fc978aa8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0a1da27d-9ecf-4def-9164-28b8e2f6a4b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1b0b32-f534-4d9a-abd5-6e7e6028dd6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ff0ea2d2-c23a-4569-a8d3-96ae2f2a7b2b}" ma:internalName="TaxCatchAll" ma:showField="CatchAllData" ma:web="261b0b32-f534-4d9a-abd5-6e7e6028dd6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C088CF3-F57C-459C-BA13-D4E6650DD08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2C3ABF7-B226-4118-991E-07A67FC9CFAC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261b0b32-f534-4d9a-abd5-6e7e6028dd69"/>
    <ds:schemaRef ds:uri="feb324c3-0a61-4c5c-890b-6a0fc978aa8e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D6378A5D-4CEB-45CA-BEB3-71DD74D908A3}">
  <ds:schemaRefs>
    <ds:schemaRef ds:uri="261b0b32-f534-4d9a-abd5-6e7e6028dd69"/>
    <ds:schemaRef ds:uri="feb324c3-0a61-4c5c-890b-6a0fc978aa8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887e3831-affe-4135-a81c-0d0172e14bca}" enabled="0" method="" siteId="{887e3831-affe-4135-a81c-0d0172e14bca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Aug 2024 RSG</Template>
  <TotalTime>172</TotalTime>
  <Words>1287</Words>
  <Application>Microsoft Office PowerPoint</Application>
  <PresentationFormat>Widescreen</PresentationFormat>
  <Paragraphs>264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Aptos</vt:lpstr>
      <vt:lpstr>Arial</vt:lpstr>
      <vt:lpstr>Arial Black</vt:lpstr>
      <vt:lpstr>Calibri</vt:lpstr>
      <vt:lpstr>Futura</vt:lpstr>
      <vt:lpstr>Futura Medium</vt:lpstr>
      <vt:lpstr>Montserrat ExtraLight</vt:lpstr>
      <vt:lpstr>Aug 2024 RSG</vt:lpstr>
      <vt:lpstr>MSR and SOI Update</vt:lpstr>
      <vt:lpstr>Overview</vt:lpstr>
      <vt:lpstr>Project Timeline and Milestones</vt:lpstr>
      <vt:lpstr>Cemetery Districts’ Background</vt:lpstr>
      <vt:lpstr>Overview </vt:lpstr>
      <vt:lpstr>Regional Map</vt:lpstr>
      <vt:lpstr>Government Code Section 56425 &amp; 56430</vt:lpstr>
      <vt:lpstr>SOI Determinations</vt:lpstr>
      <vt:lpstr>PowerPoint Presentation</vt:lpstr>
      <vt:lpstr>MSR Determinations</vt:lpstr>
      <vt:lpstr>PowerPoint Presentation</vt:lpstr>
      <vt:lpstr>PowerPoint Presentation</vt:lpstr>
      <vt:lpstr>PowerPoint Presentation</vt:lpstr>
      <vt:lpstr>Proposed SOI Updates</vt:lpstr>
      <vt:lpstr>Summary </vt:lpstr>
      <vt:lpstr>Auburn Cemetery District, Colfax Cemetery District</vt:lpstr>
      <vt:lpstr>Newcastle, Rocklin, and Gold Hill Cemetery District, Placer Cemetery District 1, Roseville Cemetery District</vt:lpstr>
      <vt:lpstr>Tahoe City Cemetery District</vt:lpstr>
      <vt:lpstr>Potential Future Boundary Adjustments</vt:lpstr>
      <vt:lpstr>Overview</vt:lpstr>
      <vt:lpstr>PowerPoint Presentation</vt:lpstr>
      <vt:lpstr>Additional Governance Recommendations</vt:lpstr>
      <vt:lpstr>Summary</vt:lpstr>
      <vt:lpstr>LAFCO Staff’s Recommendation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Nicholas Pacula</dc:creator>
  <cp:lastModifiedBy>Amy Engle</cp:lastModifiedBy>
  <cp:revision>3</cp:revision>
  <cp:lastPrinted>2024-10-08T16:30:20Z</cp:lastPrinted>
  <dcterms:created xsi:type="dcterms:W3CDTF">2023-06-15T19:20:14Z</dcterms:created>
  <dcterms:modified xsi:type="dcterms:W3CDTF">2026-06-11T17:58:03Z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0x0101007E8806F1A9B1A446A3B1FA4B29A26035</vt:lpwstr>
  </property>
  <property fmtid="{D5CDD505-2E9C-101B-9397-08002B2CF9AE}" pid="3" name="MediaServiceImageTags">
    <vt:lpwstr/>
  </property>
  <property fmtid="{D5CDD505-2E9C-101B-9397-08002B2CF9AE}" pid="4" name="Order">
    <vt:r8>252500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_SourceUrl">
    <vt:lpwstr/>
  </property>
  <property fmtid="{D5CDD505-2E9C-101B-9397-08002B2CF9AE}" pid="8" name="_SharedFileIndex">
    <vt:lpwstr/>
  </property>
  <property fmtid="{D5CDD505-2E9C-101B-9397-08002B2CF9AE}" pid="9" name="ComplianceAssetId">
    <vt:lpwstr/>
  </property>
  <property fmtid="{D5CDD505-2E9C-101B-9397-08002B2CF9AE}" pid="10" name="TemplateUrl">
    <vt:lpwstr/>
  </property>
  <property fmtid="{D5CDD505-2E9C-101B-9397-08002B2CF9AE}" pid="11" name="_ExtendedDescription">
    <vt:lpwstr/>
  </property>
  <property fmtid="{D5CDD505-2E9C-101B-9397-08002B2CF9AE}" pid="12" name="TriggerFlowInfo">
    <vt:lpwstr/>
  </property>
</Properties>
</file>