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Lst>
  <p:notesMasterIdLst>
    <p:notesMasterId r:id="rId33"/>
  </p:notesMasterIdLst>
  <p:sldIdLst>
    <p:sldId id="275" r:id="rId3"/>
    <p:sldId id="259" r:id="rId4"/>
    <p:sldId id="276" r:id="rId5"/>
    <p:sldId id="346" r:id="rId6"/>
    <p:sldId id="277" r:id="rId7"/>
    <p:sldId id="347" r:id="rId8"/>
    <p:sldId id="348" r:id="rId9"/>
    <p:sldId id="349" r:id="rId10"/>
    <p:sldId id="350" r:id="rId11"/>
    <p:sldId id="351" r:id="rId12"/>
    <p:sldId id="290" r:id="rId13"/>
    <p:sldId id="366" r:id="rId14"/>
    <p:sldId id="371" r:id="rId15"/>
    <p:sldId id="367" r:id="rId16"/>
    <p:sldId id="373" r:id="rId17"/>
    <p:sldId id="372" r:id="rId18"/>
    <p:sldId id="352" r:id="rId19"/>
    <p:sldId id="354" r:id="rId20"/>
    <p:sldId id="355" r:id="rId21"/>
    <p:sldId id="356" r:id="rId22"/>
    <p:sldId id="357" r:id="rId23"/>
    <p:sldId id="364" r:id="rId24"/>
    <p:sldId id="353" r:id="rId25"/>
    <p:sldId id="365" r:id="rId26"/>
    <p:sldId id="358" r:id="rId27"/>
    <p:sldId id="363" r:id="rId28"/>
    <p:sldId id="359" r:id="rId29"/>
    <p:sldId id="360" r:id="rId30"/>
    <p:sldId id="361" r:id="rId31"/>
    <p:sldId id="3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79E744-6468-0B15-3368-6E49A873B7BA}" name="Kassandra Gale" initials="KG" userId="S::kgale@rinconconsultants.com::a6673c6b-8cb8-4457-aa4e-186bac4712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5C"/>
    <a:srgbClr val="EC8C36"/>
    <a:srgbClr val="35734C"/>
    <a:srgbClr val="E5F8FF"/>
    <a:srgbClr val="7DB28E"/>
    <a:srgbClr val="A1BFD6"/>
    <a:srgbClr val="F9D3B4"/>
    <a:srgbClr val="C0EEFF"/>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showGuides="1">
      <p:cViewPr varScale="1">
        <p:scale>
          <a:sx n="118" d="100"/>
          <a:sy n="118" d="100"/>
        </p:scale>
        <p:origin x="198" y="108"/>
      </p:cViewPr>
      <p:guideLst>
        <p:guide orient="horz" pos="218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E4A4F-94D0-4A97-BCC6-82FFA878C94E}"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A9C92-352D-4A65-BD47-A2F44157A393}" type="slidenum">
              <a:rPr lang="en-US" smtClean="0"/>
              <a:t>‹#›</a:t>
            </a:fld>
            <a:endParaRPr lang="en-US"/>
          </a:p>
        </p:txBody>
      </p:sp>
    </p:spTree>
    <p:extLst>
      <p:ext uri="{BB962C8B-B14F-4D97-AF65-F5344CB8AC3E}">
        <p14:creationId xmlns:p14="http://schemas.microsoft.com/office/powerpoint/2010/main" val="299982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C1065-7B34-F6C0-10A0-8C688E6E4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9A6C7-0CB2-ACD5-0BA0-055D88129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FA2F0-1812-B17D-9085-581BBC7072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E78AAE-7F46-EA59-0CFD-34E7B7508DC7}"/>
              </a:ext>
            </a:extLst>
          </p:cNvPr>
          <p:cNvSpPr>
            <a:spLocks noGrp="1"/>
          </p:cNvSpPr>
          <p:nvPr>
            <p:ph type="sldNum" sz="quarter" idx="5"/>
          </p:nvPr>
        </p:nvSpPr>
        <p:spPr/>
        <p:txBody>
          <a:bodyPr/>
          <a:lstStyle/>
          <a:p>
            <a:fld id="{AFE01CC1-E808-9E4D-B1EC-432F6108306A}" type="slidenum">
              <a:rPr lang="en-US" smtClean="0"/>
              <a:t>4</a:t>
            </a:fld>
            <a:endParaRPr lang="en-US"/>
          </a:p>
        </p:txBody>
      </p:sp>
    </p:spTree>
    <p:extLst>
      <p:ext uri="{BB962C8B-B14F-4D97-AF65-F5344CB8AC3E}">
        <p14:creationId xmlns:p14="http://schemas.microsoft.com/office/powerpoint/2010/main" val="90884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4B8DC-2AD3-F34D-A913-F4F58BFA7B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446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BF4E-194D-F027-84F5-2EF7027DF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D103A-530E-7041-4D75-407253821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B66B2-147B-E346-85E4-638E089B61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4D9B94-8D6F-EDF8-1CFC-AB4673ED2A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4B8DC-2AD3-F34D-A913-F4F58BFA7B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0505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5000" t="68000" r="65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DBB-2355-3C5A-F658-FA26379CF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FA645-48CC-1566-1504-4B4E3A5F0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DBF189-2EBB-2CD9-B33B-11644BB15C9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E27B5072-6E19-030B-5122-864718BD8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E15FE-3B1D-DD52-DFCA-261151F201EB}"/>
              </a:ext>
            </a:extLst>
          </p:cNvPr>
          <p:cNvSpPr>
            <a:spLocks noGrp="1"/>
          </p:cNvSpPr>
          <p:nvPr>
            <p:ph type="sldNum" sz="quarter" idx="12"/>
          </p:nvPr>
        </p:nvSpPr>
        <p:spPr/>
        <p:txBody>
          <a:bodyPr/>
          <a:lstStyle/>
          <a:p>
            <a:fld id="{94FAA9AA-054E-495C-8621-87C4AB54FD40}" type="slidenum">
              <a:rPr lang="en-US" smtClean="0"/>
              <a:t>‹#›</a:t>
            </a:fld>
            <a:endParaRPr lang="en-US"/>
          </a:p>
        </p:txBody>
      </p:sp>
      <p:sp>
        <p:nvSpPr>
          <p:cNvPr id="7" name="Rectangle 6">
            <a:extLst>
              <a:ext uri="{FF2B5EF4-FFF2-40B4-BE49-F238E27FC236}">
                <a16:creationId xmlns:a16="http://schemas.microsoft.com/office/drawing/2014/main" id="{1160140A-8C37-3DF1-C8E5-ACEE2C140182}"/>
              </a:ext>
            </a:extLst>
          </p:cNvPr>
          <p:cNvSpPr/>
          <p:nvPr userDrawn="1"/>
        </p:nvSpPr>
        <p:spPr>
          <a:xfrm>
            <a:off x="11670707"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B931B6-A6F9-5DA1-2074-296D6997293E}"/>
              </a:ext>
            </a:extLst>
          </p:cNvPr>
          <p:cNvSpPr/>
          <p:nvPr userDrawn="1"/>
        </p:nvSpPr>
        <p:spPr>
          <a:xfrm>
            <a:off x="0"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216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9871-7AC2-35E8-36E6-602AB3BE6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C0D2BD-115F-CDF1-F915-4D7D297AC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F2E8150-2652-94F5-4EEB-2B9A79EF7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E513-7461-D68A-4938-A56344D257B9}"/>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6" name="Footer Placeholder 5">
            <a:extLst>
              <a:ext uri="{FF2B5EF4-FFF2-40B4-BE49-F238E27FC236}">
                <a16:creationId xmlns:a16="http://schemas.microsoft.com/office/drawing/2014/main" id="{975C43C4-8293-4F96-B647-56368EF67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46A31-4594-6BEF-9876-0B0AD6859ED9}"/>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9181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FB2C-EE29-B0BC-74B0-876E1F2F7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3C33F-E8F4-FC68-D21E-191CCF82EA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BF828-75C0-AF74-3EF8-7478A1EE36A0}"/>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70C5AEA5-EAFD-C849-031A-43810B932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4D08B-8B28-5F3E-9295-925B6E50FB56}"/>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102423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917B0-E6E3-91D5-F52C-0F1DC0E79E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899BD7-055A-B9D0-EFC2-58065F637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A3ADE-62A3-67F1-2085-2E86034A8F05}"/>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BA1C8C89-0FA2-9136-AFE8-1DB0D21D8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7E882-FE19-56A7-1F1C-2F127DC45197}"/>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371431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F63D-088D-A567-98E2-3E892F16D82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4EBC6BE-5669-629B-4EAE-34D06C0363FB}"/>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4" name="Footer Placeholder 3">
            <a:extLst>
              <a:ext uri="{FF2B5EF4-FFF2-40B4-BE49-F238E27FC236}">
                <a16:creationId xmlns:a16="http://schemas.microsoft.com/office/drawing/2014/main" id="{C20EBD62-82B9-98A0-8D95-005F226109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4793DB-22A0-FD51-8DCC-3E26C81FE357}"/>
              </a:ext>
            </a:extLst>
          </p:cNvPr>
          <p:cNvSpPr>
            <a:spLocks noGrp="1"/>
          </p:cNvSpPr>
          <p:nvPr>
            <p:ph type="sldNum" sz="quarter" idx="12"/>
          </p:nvPr>
        </p:nvSpPr>
        <p:spPr/>
        <p:txBody>
          <a:bodyPr/>
          <a:lstStyle/>
          <a:p>
            <a:fld id="{94FAA9AA-054E-495C-8621-87C4AB54FD40}" type="slidenum">
              <a:rPr lang="en-US" smtClean="0"/>
              <a:t>‹#›</a:t>
            </a:fld>
            <a:endParaRPr lang="en-US"/>
          </a:p>
        </p:txBody>
      </p:sp>
      <p:sp>
        <p:nvSpPr>
          <p:cNvPr id="6" name="Rectangle 5">
            <a:extLst>
              <a:ext uri="{FF2B5EF4-FFF2-40B4-BE49-F238E27FC236}">
                <a16:creationId xmlns:a16="http://schemas.microsoft.com/office/drawing/2014/main" id="{8968601D-983A-D17C-E889-45D44A35AE12}"/>
              </a:ext>
            </a:extLst>
          </p:cNvPr>
          <p:cNvSpPr/>
          <p:nvPr userDrawn="1"/>
        </p:nvSpPr>
        <p:spPr>
          <a:xfrm>
            <a:off x="0" y="0"/>
            <a:ext cx="352425" cy="6858000"/>
          </a:xfrm>
          <a:prstGeom prst="rect">
            <a:avLst/>
          </a:prstGeom>
          <a:solidFill>
            <a:srgbClr val="EC8C36"/>
          </a:solidFill>
          <a:ln>
            <a:solidFill>
              <a:srgbClr val="EC8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A001D9-0F7C-E6D4-6D28-B2D15616AA6C}"/>
              </a:ext>
            </a:extLst>
          </p:cNvPr>
          <p:cNvSpPr/>
          <p:nvPr userDrawn="1"/>
        </p:nvSpPr>
        <p:spPr>
          <a:xfrm>
            <a:off x="11840308" y="0"/>
            <a:ext cx="352425" cy="6858000"/>
          </a:xfrm>
          <a:prstGeom prst="rect">
            <a:avLst/>
          </a:prstGeom>
          <a:solidFill>
            <a:srgbClr val="EC8C36"/>
          </a:solidFill>
          <a:ln>
            <a:solidFill>
              <a:srgbClr val="EC8C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097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B8E5-870F-18BD-5069-9329A47FEB95}"/>
              </a:ext>
            </a:extLst>
          </p:cNvPr>
          <p:cNvSpPr>
            <a:spLocks noGrp="1"/>
          </p:cNvSpPr>
          <p:nvPr>
            <p:ph type="ctrTitle"/>
          </p:nvPr>
        </p:nvSpPr>
        <p:spPr>
          <a:xfrm>
            <a:off x="4038600" y="1493838"/>
            <a:ext cx="73152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A12DE6-A9EC-4009-9470-EA87F64E6CBC}"/>
              </a:ext>
            </a:extLst>
          </p:cNvPr>
          <p:cNvSpPr>
            <a:spLocks noGrp="1"/>
          </p:cNvSpPr>
          <p:nvPr>
            <p:ph type="subTitle" idx="1"/>
          </p:nvPr>
        </p:nvSpPr>
        <p:spPr>
          <a:xfrm>
            <a:off x="4038600" y="3973513"/>
            <a:ext cx="7315200" cy="1655762"/>
          </a:xfrm>
        </p:spPr>
        <p:txBody>
          <a:bodyPr/>
          <a:lstStyle>
            <a:lvl1pPr marL="0" indent="0" algn="l">
              <a:buNone/>
              <a:defRPr sz="2400" b="0" i="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3210EBA-F1BF-9630-F628-8A6948CF3695}"/>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AA2BDA4D-5D7B-8E1E-CA22-AA26D2D3DE7F}"/>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136D0A16-7922-4D8D-07A2-367452099A8C}"/>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14" name="Picture 13" descr="A logo with text on it&#10;&#10;Description automatically generated">
            <a:extLst>
              <a:ext uri="{FF2B5EF4-FFF2-40B4-BE49-F238E27FC236}">
                <a16:creationId xmlns:a16="http://schemas.microsoft.com/office/drawing/2014/main" id="{30DF987A-3950-B480-846D-A5DFFBEDA0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590807"/>
            <a:ext cx="2286000" cy="784814"/>
          </a:xfrm>
          <a:prstGeom prst="rect">
            <a:avLst/>
          </a:prstGeom>
        </p:spPr>
      </p:pic>
    </p:spTree>
    <p:extLst>
      <p:ext uri="{BB962C8B-B14F-4D97-AF65-F5344CB8AC3E}">
        <p14:creationId xmlns:p14="http://schemas.microsoft.com/office/powerpoint/2010/main" val="3274468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3210EBA-F1BF-9630-F628-8A6948CF3695}"/>
              </a:ext>
            </a:extLst>
          </p:cNvPr>
          <p:cNvSpPr>
            <a:spLocks noGrp="1"/>
          </p:cNvSpPr>
          <p:nvPr>
            <p:ph type="dt" sz="half" idx="10"/>
          </p:nvPr>
        </p:nvSpPr>
        <p:spPr/>
        <p:txBody>
          <a:bodyPr/>
          <a:lstStyle/>
          <a:p>
            <a:r>
              <a:rPr lang="en-US"/>
              <a:t>4.9.25</a:t>
            </a:r>
            <a:endParaRPr lang="en-US" dirty="0"/>
          </a:p>
        </p:txBody>
      </p:sp>
      <p:pic>
        <p:nvPicPr>
          <p:cNvPr id="8" name="Picture 7" descr="A group of people at a beach&#10;&#10;AI-generated content may be incorrect.">
            <a:extLst>
              <a:ext uri="{FF2B5EF4-FFF2-40B4-BE49-F238E27FC236}">
                <a16:creationId xmlns:a16="http://schemas.microsoft.com/office/drawing/2014/main" id="{F81DD9A6-BC2E-6384-8B04-284FE0304F91}"/>
              </a:ext>
            </a:extLst>
          </p:cNvPr>
          <p:cNvPicPr>
            <a:picLocks noChangeAspect="1"/>
          </p:cNvPicPr>
          <p:nvPr userDrawn="1"/>
        </p:nvPicPr>
        <p:blipFill>
          <a:blip r:embed="rId2"/>
          <a:srcRect l="9727" r="25003"/>
          <a:stretch/>
        </p:blipFill>
        <p:spPr>
          <a:xfrm>
            <a:off x="0" y="0"/>
            <a:ext cx="3581400" cy="6857999"/>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A09EE2ED-CFAE-1530-4E2D-D603FC33C7C0}"/>
              </a:ext>
            </a:extLst>
          </p:cNvPr>
          <p:cNvPicPr>
            <a:picLocks noChangeAspect="1"/>
          </p:cNvPicPr>
          <p:nvPr userDrawn="1"/>
        </p:nvPicPr>
        <p:blipFill>
          <a:blip r:embed="rId3"/>
          <a:stretch>
            <a:fillRect/>
          </a:stretch>
        </p:blipFill>
        <p:spPr>
          <a:xfrm>
            <a:off x="809061" y="590807"/>
            <a:ext cx="2344277" cy="775174"/>
          </a:xfrm>
          <a:prstGeom prst="rect">
            <a:avLst/>
          </a:prstGeom>
        </p:spPr>
      </p:pic>
      <p:sp>
        <p:nvSpPr>
          <p:cNvPr id="2" name="Title 1">
            <a:extLst>
              <a:ext uri="{FF2B5EF4-FFF2-40B4-BE49-F238E27FC236}">
                <a16:creationId xmlns:a16="http://schemas.microsoft.com/office/drawing/2014/main" id="{F9E7B8E5-870F-18BD-5069-9329A47FEB95}"/>
              </a:ext>
            </a:extLst>
          </p:cNvPr>
          <p:cNvSpPr>
            <a:spLocks noGrp="1"/>
          </p:cNvSpPr>
          <p:nvPr>
            <p:ph type="ctrTitle"/>
          </p:nvPr>
        </p:nvSpPr>
        <p:spPr>
          <a:xfrm>
            <a:off x="4038600" y="1493838"/>
            <a:ext cx="73152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A12DE6-A9EC-4009-9470-EA87F64E6CBC}"/>
              </a:ext>
            </a:extLst>
          </p:cNvPr>
          <p:cNvSpPr>
            <a:spLocks noGrp="1"/>
          </p:cNvSpPr>
          <p:nvPr>
            <p:ph type="subTitle" idx="1"/>
          </p:nvPr>
        </p:nvSpPr>
        <p:spPr>
          <a:xfrm>
            <a:off x="4038600" y="3973513"/>
            <a:ext cx="7315200" cy="1655762"/>
          </a:xfrm>
        </p:spPr>
        <p:txBody>
          <a:bodyPr/>
          <a:lstStyle>
            <a:lvl1pPr marL="0" indent="0" algn="l">
              <a:buNone/>
              <a:defRPr sz="2400" b="0" i="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AA2BDA4D-5D7B-8E1E-CA22-AA26D2D3DE7F}"/>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136D0A16-7922-4D8D-07A2-367452099A8C}"/>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3202051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6964-C536-90FC-EBDF-BFD344680464}"/>
              </a:ext>
            </a:extLst>
          </p:cNvPr>
          <p:cNvSpPr>
            <a:spLocks noGrp="1"/>
          </p:cNvSpPr>
          <p:nvPr>
            <p:ph type="title"/>
          </p:nvPr>
        </p:nvSpPr>
        <p:spPr>
          <a:xfrm>
            <a:off x="838200" y="681037"/>
            <a:ext cx="10515600"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2B4B5A8-0A25-4675-DC51-CCA179B3FF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788AC-42AC-C478-6F12-FA43F83F480A}"/>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0682B4A3-BF26-547C-E9E8-167A9B9E999A}"/>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B6740B01-9991-FE44-1990-29EB50043716}"/>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8" name="Picture 7"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ECDE1E48-D9DA-3E39-8320-28CAE7254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700" y="257252"/>
            <a:ext cx="1143000" cy="584048"/>
          </a:xfrm>
          <a:prstGeom prst="rect">
            <a:avLst/>
          </a:prstGeom>
        </p:spPr>
      </p:pic>
      <p:cxnSp>
        <p:nvCxnSpPr>
          <p:cNvPr id="9" name="Straight Connector 8">
            <a:extLst>
              <a:ext uri="{FF2B5EF4-FFF2-40B4-BE49-F238E27FC236}">
                <a16:creationId xmlns:a16="http://schemas.microsoft.com/office/drawing/2014/main" id="{A44C44D4-8725-97DF-67E6-34FF6E0016CB}"/>
              </a:ext>
            </a:extLst>
          </p:cNvPr>
          <p:cNvCxnSpPr/>
          <p:nvPr userDrawn="1"/>
        </p:nvCxnSpPr>
        <p:spPr>
          <a:xfrm flipH="1">
            <a:off x="10763250" y="6356350"/>
            <a:ext cx="590550"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89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4183417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393932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107358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l="35000" t="68000" r="65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DBB-2355-3C5A-F658-FA26379CF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FA645-48CC-1566-1504-4B4E3A5F0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DBF189-2EBB-2CD9-B33B-11644BB15C9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E27B5072-6E19-030B-5122-864718BD8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E15FE-3B1D-DD52-DFCA-261151F201EB}"/>
              </a:ext>
            </a:extLst>
          </p:cNvPr>
          <p:cNvSpPr>
            <a:spLocks noGrp="1"/>
          </p:cNvSpPr>
          <p:nvPr>
            <p:ph type="sldNum" sz="quarter" idx="12"/>
          </p:nvPr>
        </p:nvSpPr>
        <p:spPr/>
        <p:txBody>
          <a:bodyPr/>
          <a:lstStyle/>
          <a:p>
            <a:fld id="{94FAA9AA-054E-495C-8621-87C4AB54FD40}" type="slidenum">
              <a:rPr lang="en-US" smtClean="0"/>
              <a:t>‹#›</a:t>
            </a:fld>
            <a:endParaRPr lang="en-US"/>
          </a:p>
        </p:txBody>
      </p:sp>
      <p:sp>
        <p:nvSpPr>
          <p:cNvPr id="7" name="Rectangle 6">
            <a:extLst>
              <a:ext uri="{FF2B5EF4-FFF2-40B4-BE49-F238E27FC236}">
                <a16:creationId xmlns:a16="http://schemas.microsoft.com/office/drawing/2014/main" id="{1160140A-8C37-3DF1-C8E5-ACEE2C140182}"/>
              </a:ext>
            </a:extLst>
          </p:cNvPr>
          <p:cNvSpPr/>
          <p:nvPr userDrawn="1"/>
        </p:nvSpPr>
        <p:spPr>
          <a:xfrm>
            <a:off x="11670707"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B931B6-A6F9-5DA1-2074-296D6997293E}"/>
              </a:ext>
            </a:extLst>
          </p:cNvPr>
          <p:cNvSpPr/>
          <p:nvPr userDrawn="1"/>
        </p:nvSpPr>
        <p:spPr>
          <a:xfrm>
            <a:off x="0"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50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867914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15759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1590032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6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426370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7_Section Header">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279963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8_Section Header">
    <p:bg>
      <p:bgPr>
        <a:blipFill dpi="0" rotWithShape="1">
          <a:blip r:embed="rId2">
            <a:alphaModFix amt="61000"/>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297825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9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1645518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0_Section Header">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4F57-62D0-9F71-81C0-37B73D961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712A-83FD-3C9A-B8C5-AEFAFADCBC4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A9CC9-B5F5-1221-166B-57D30A792871}"/>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64CEAE41-D6E0-4F7E-B754-F02697FAADCE}"/>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4F210461-E279-5E8E-CF56-0281E673CC68}"/>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3635233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333E-A5E2-340E-CB4C-D3B0CE9354B6}"/>
              </a:ext>
            </a:extLst>
          </p:cNvPr>
          <p:cNvSpPr>
            <a:spLocks noGrp="1"/>
          </p:cNvSpPr>
          <p:nvPr>
            <p:ph type="title"/>
          </p:nvPr>
        </p:nvSpPr>
        <p:spPr>
          <a:xfrm>
            <a:off x="838200" y="681037"/>
            <a:ext cx="10515600"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7BD38D6-537C-C6C1-A14C-1867B988DF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F477D1-BD92-D4F5-BC7F-8CF55BBA99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A67D0-30C3-A565-DD61-D24E3241BD34}"/>
              </a:ext>
            </a:extLst>
          </p:cNvPr>
          <p:cNvSpPr>
            <a:spLocks noGrp="1"/>
          </p:cNvSpPr>
          <p:nvPr>
            <p:ph type="dt" sz="half" idx="10"/>
          </p:nvPr>
        </p:nvSpPr>
        <p:spPr/>
        <p:txBody>
          <a:bodyPr/>
          <a:lstStyle/>
          <a:p>
            <a:r>
              <a:rPr lang="en-US"/>
              <a:t>4.9.25</a:t>
            </a:r>
          </a:p>
        </p:txBody>
      </p:sp>
      <p:sp>
        <p:nvSpPr>
          <p:cNvPr id="6" name="Footer Placeholder 5">
            <a:extLst>
              <a:ext uri="{FF2B5EF4-FFF2-40B4-BE49-F238E27FC236}">
                <a16:creationId xmlns:a16="http://schemas.microsoft.com/office/drawing/2014/main" id="{87058A73-18D7-0A02-287F-56067A4BE46A}"/>
              </a:ext>
            </a:extLst>
          </p:cNvPr>
          <p:cNvSpPr>
            <a:spLocks noGrp="1"/>
          </p:cNvSpPr>
          <p:nvPr>
            <p:ph type="ftr" sz="quarter" idx="11"/>
          </p:nvPr>
        </p:nvSpPr>
        <p:spPr/>
        <p:txBody>
          <a:bodyPr/>
          <a:lstStyle/>
          <a:p>
            <a:r>
              <a:rPr lang="en-US"/>
              <a:t>SPMUD MSR and SOI Update</a:t>
            </a:r>
          </a:p>
        </p:txBody>
      </p:sp>
      <p:sp>
        <p:nvSpPr>
          <p:cNvPr id="7" name="Slide Number Placeholder 6">
            <a:extLst>
              <a:ext uri="{FF2B5EF4-FFF2-40B4-BE49-F238E27FC236}">
                <a16:creationId xmlns:a16="http://schemas.microsoft.com/office/drawing/2014/main" id="{E11ED789-385D-5B71-21F0-B9D6B44DB0BD}"/>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8" name="Picture 7"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5AA9FFEE-90DC-D4C6-8542-BBD93DC80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700" y="257252"/>
            <a:ext cx="1143000" cy="584048"/>
          </a:xfrm>
          <a:prstGeom prst="rect">
            <a:avLst/>
          </a:prstGeom>
        </p:spPr>
      </p:pic>
      <p:cxnSp>
        <p:nvCxnSpPr>
          <p:cNvPr id="10" name="Straight Connector 9">
            <a:extLst>
              <a:ext uri="{FF2B5EF4-FFF2-40B4-BE49-F238E27FC236}">
                <a16:creationId xmlns:a16="http://schemas.microsoft.com/office/drawing/2014/main" id="{53B3BDCB-040B-FC2B-6CE0-22DA933A4B6A}"/>
              </a:ext>
            </a:extLst>
          </p:cNvPr>
          <p:cNvCxnSpPr/>
          <p:nvPr userDrawn="1"/>
        </p:nvCxnSpPr>
        <p:spPr>
          <a:xfrm flipH="1">
            <a:off x="10763250" y="6356350"/>
            <a:ext cx="590550"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93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B791-4805-2B77-A1D5-A989D20F6E67}"/>
              </a:ext>
            </a:extLst>
          </p:cNvPr>
          <p:cNvSpPr>
            <a:spLocks noGrp="1"/>
          </p:cNvSpPr>
          <p:nvPr>
            <p:ph type="title"/>
          </p:nvPr>
        </p:nvSpPr>
        <p:spPr>
          <a:xfrm>
            <a:off x="839788" y="668337"/>
            <a:ext cx="10515600" cy="10058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5C2771B-A845-43D2-01CD-508501FFF878}"/>
              </a:ext>
            </a:extLst>
          </p:cNvPr>
          <p:cNvSpPr>
            <a:spLocks noGrp="1"/>
          </p:cNvSpPr>
          <p:nvPr>
            <p:ph type="body" idx="1"/>
          </p:nvPr>
        </p:nvSpPr>
        <p:spPr>
          <a:xfrm>
            <a:off x="839788" y="1681163"/>
            <a:ext cx="5157787" cy="8229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9B72C1-BC17-EF40-BE97-D704D479A5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B4401-962D-8AE9-0793-F078F55547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A066B5-3B06-099E-E752-F99B1831B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49B912-CD8F-64C7-B6B0-10CF210D6DB1}"/>
              </a:ext>
            </a:extLst>
          </p:cNvPr>
          <p:cNvSpPr>
            <a:spLocks noGrp="1"/>
          </p:cNvSpPr>
          <p:nvPr>
            <p:ph type="dt" sz="half" idx="10"/>
          </p:nvPr>
        </p:nvSpPr>
        <p:spPr/>
        <p:txBody>
          <a:bodyPr/>
          <a:lstStyle/>
          <a:p>
            <a:r>
              <a:rPr lang="en-US"/>
              <a:t>4.9.25</a:t>
            </a:r>
          </a:p>
        </p:txBody>
      </p:sp>
      <p:sp>
        <p:nvSpPr>
          <p:cNvPr id="8" name="Footer Placeholder 7">
            <a:extLst>
              <a:ext uri="{FF2B5EF4-FFF2-40B4-BE49-F238E27FC236}">
                <a16:creationId xmlns:a16="http://schemas.microsoft.com/office/drawing/2014/main" id="{E54F4CF0-C0A8-D8DF-255C-38E0CF4D29A6}"/>
              </a:ext>
            </a:extLst>
          </p:cNvPr>
          <p:cNvSpPr>
            <a:spLocks noGrp="1"/>
          </p:cNvSpPr>
          <p:nvPr>
            <p:ph type="ftr" sz="quarter" idx="11"/>
          </p:nvPr>
        </p:nvSpPr>
        <p:spPr/>
        <p:txBody>
          <a:bodyPr/>
          <a:lstStyle/>
          <a:p>
            <a:r>
              <a:rPr lang="en-US"/>
              <a:t>SPMUD MSR and SOI Update</a:t>
            </a:r>
          </a:p>
        </p:txBody>
      </p:sp>
      <p:sp>
        <p:nvSpPr>
          <p:cNvPr id="9" name="Slide Number Placeholder 8">
            <a:extLst>
              <a:ext uri="{FF2B5EF4-FFF2-40B4-BE49-F238E27FC236}">
                <a16:creationId xmlns:a16="http://schemas.microsoft.com/office/drawing/2014/main" id="{66329F89-D91A-5C01-F155-16CE778E3AB7}"/>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10" name="Picture 9"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E46149F5-F35A-AAB1-D370-41032E885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700" y="257252"/>
            <a:ext cx="1143000" cy="584048"/>
          </a:xfrm>
          <a:prstGeom prst="rect">
            <a:avLst/>
          </a:prstGeom>
        </p:spPr>
      </p:pic>
      <p:cxnSp>
        <p:nvCxnSpPr>
          <p:cNvPr id="11" name="Straight Connector 10">
            <a:extLst>
              <a:ext uri="{FF2B5EF4-FFF2-40B4-BE49-F238E27FC236}">
                <a16:creationId xmlns:a16="http://schemas.microsoft.com/office/drawing/2014/main" id="{36AD5F88-8166-B761-BA08-786B4C0B6FE6}"/>
              </a:ext>
            </a:extLst>
          </p:cNvPr>
          <p:cNvCxnSpPr/>
          <p:nvPr userDrawn="1"/>
        </p:nvCxnSpPr>
        <p:spPr>
          <a:xfrm flipH="1">
            <a:off x="10763250" y="6356350"/>
            <a:ext cx="590550"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903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88DD-AF38-197C-3845-F767B385DC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D83CB-69B8-3903-6CD3-B452857806B8}"/>
              </a:ext>
            </a:extLst>
          </p:cNvPr>
          <p:cNvSpPr>
            <a:spLocks noGrp="1"/>
          </p:cNvSpPr>
          <p:nvPr>
            <p:ph idx="1"/>
          </p:nvPr>
        </p:nvSpPr>
        <p:spPr>
          <a:xfrm>
            <a:off x="838200" y="169068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2B95B1-F5AB-FFCB-35AB-D1286C5C6A4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D48561CF-317E-9F84-8DA8-BD9A6D894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EA178-5E56-7BEA-F008-F2675ED529DD}"/>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3744635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C0D8-032C-73C4-A02F-48EFF7D41C35}"/>
              </a:ext>
            </a:extLst>
          </p:cNvPr>
          <p:cNvSpPr>
            <a:spLocks noGrp="1"/>
          </p:cNvSpPr>
          <p:nvPr>
            <p:ph type="title"/>
          </p:nvPr>
        </p:nvSpPr>
        <p:spPr>
          <a:xfrm>
            <a:off x="838200" y="685800"/>
            <a:ext cx="10515600" cy="10052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51C4004-D13E-29A2-EF93-FBC34DFA4FA7}"/>
              </a:ext>
            </a:extLst>
          </p:cNvPr>
          <p:cNvSpPr>
            <a:spLocks noGrp="1"/>
          </p:cNvSpPr>
          <p:nvPr>
            <p:ph type="dt" sz="half" idx="10"/>
          </p:nvPr>
        </p:nvSpPr>
        <p:spPr/>
        <p:txBody>
          <a:bodyPr/>
          <a:lstStyle/>
          <a:p>
            <a:r>
              <a:rPr lang="en-US"/>
              <a:t>4.9.25</a:t>
            </a:r>
          </a:p>
        </p:txBody>
      </p:sp>
      <p:sp>
        <p:nvSpPr>
          <p:cNvPr id="4" name="Footer Placeholder 3">
            <a:extLst>
              <a:ext uri="{FF2B5EF4-FFF2-40B4-BE49-F238E27FC236}">
                <a16:creationId xmlns:a16="http://schemas.microsoft.com/office/drawing/2014/main" id="{2C73FC81-87F9-4ACD-5D87-3DBD8F52D991}"/>
              </a:ext>
            </a:extLst>
          </p:cNvPr>
          <p:cNvSpPr>
            <a:spLocks noGrp="1"/>
          </p:cNvSpPr>
          <p:nvPr>
            <p:ph type="ftr" sz="quarter" idx="11"/>
          </p:nvPr>
        </p:nvSpPr>
        <p:spPr/>
        <p:txBody>
          <a:bodyPr/>
          <a:lstStyle/>
          <a:p>
            <a:r>
              <a:rPr lang="en-US"/>
              <a:t>SPMUD MSR and SOI Update</a:t>
            </a:r>
          </a:p>
        </p:txBody>
      </p:sp>
      <p:sp>
        <p:nvSpPr>
          <p:cNvPr id="5" name="Slide Number Placeholder 4">
            <a:extLst>
              <a:ext uri="{FF2B5EF4-FFF2-40B4-BE49-F238E27FC236}">
                <a16:creationId xmlns:a16="http://schemas.microsoft.com/office/drawing/2014/main" id="{82D23C10-8880-06EB-A2FD-67D79CDD50DA}"/>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6" name="Picture 5"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0D170CC4-A08E-3ECB-FEB7-3AAFE11980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700" y="257252"/>
            <a:ext cx="1143000" cy="584048"/>
          </a:xfrm>
          <a:prstGeom prst="rect">
            <a:avLst/>
          </a:prstGeom>
        </p:spPr>
      </p:pic>
    </p:spTree>
    <p:extLst>
      <p:ext uri="{BB962C8B-B14F-4D97-AF65-F5344CB8AC3E}">
        <p14:creationId xmlns:p14="http://schemas.microsoft.com/office/powerpoint/2010/main" val="642572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A person walking on the sidewalk&#10;&#10;Description automatically generated">
            <a:extLst>
              <a:ext uri="{FF2B5EF4-FFF2-40B4-BE49-F238E27FC236}">
                <a16:creationId xmlns:a16="http://schemas.microsoft.com/office/drawing/2014/main" id="{3B690390-6C7A-E2AB-05BF-2C3870C302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73147" y="0"/>
            <a:ext cx="5818853" cy="6858000"/>
          </a:xfrm>
          <a:prstGeom prst="rect">
            <a:avLst/>
          </a:prstGeom>
        </p:spPr>
      </p:pic>
      <p:sp>
        <p:nvSpPr>
          <p:cNvPr id="10" name="Text Placeholder 3">
            <a:extLst>
              <a:ext uri="{FF2B5EF4-FFF2-40B4-BE49-F238E27FC236}">
                <a16:creationId xmlns:a16="http://schemas.microsoft.com/office/drawing/2014/main" id="{6693B842-1746-54FE-E0B2-6B8C58086FE0}"/>
              </a:ext>
            </a:extLst>
          </p:cNvPr>
          <p:cNvSpPr>
            <a:spLocks noGrp="1"/>
          </p:cNvSpPr>
          <p:nvPr>
            <p:ph type="body" sz="half" idx="2"/>
          </p:nvPr>
        </p:nvSpPr>
        <p:spPr>
          <a:xfrm>
            <a:off x="839788" y="2057400"/>
            <a:ext cx="4809490" cy="381158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descr="A logo with text on it&#10;&#10;Description automatically generated">
            <a:extLst>
              <a:ext uri="{FF2B5EF4-FFF2-40B4-BE49-F238E27FC236}">
                <a16:creationId xmlns:a16="http://schemas.microsoft.com/office/drawing/2014/main" id="{92AEC83A-B37F-EE60-A7D0-5086C7B4E6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8" y="636768"/>
            <a:ext cx="2057400" cy="706335"/>
          </a:xfrm>
          <a:prstGeom prst="rect">
            <a:avLst/>
          </a:prstGeom>
        </p:spPr>
      </p:pic>
      <p:pic>
        <p:nvPicPr>
          <p:cNvPr id="13" name="Picture 12">
            <a:extLst>
              <a:ext uri="{FF2B5EF4-FFF2-40B4-BE49-F238E27FC236}">
                <a16:creationId xmlns:a16="http://schemas.microsoft.com/office/drawing/2014/main" id="{A23D1161-E358-0AF9-BA35-4F6A712766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9788" y="6221232"/>
            <a:ext cx="4809490" cy="347345"/>
          </a:xfrm>
          <a:prstGeom prst="rect">
            <a:avLst/>
          </a:prstGeom>
        </p:spPr>
      </p:pic>
    </p:spTree>
    <p:extLst>
      <p:ext uri="{BB962C8B-B14F-4D97-AF65-F5344CB8AC3E}">
        <p14:creationId xmlns:p14="http://schemas.microsoft.com/office/powerpoint/2010/main" val="3843211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C24F-2FF7-BA89-A1BE-1DE0C8E36806}"/>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FDD054-9AB8-9F4C-C7CC-6FB4F32EDA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138B5D-C08C-E947-38F0-1F5B5BABD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C787D-169A-D052-ED17-38A98467F3E1}"/>
              </a:ext>
            </a:extLst>
          </p:cNvPr>
          <p:cNvSpPr>
            <a:spLocks noGrp="1"/>
          </p:cNvSpPr>
          <p:nvPr>
            <p:ph type="dt" sz="half" idx="10"/>
          </p:nvPr>
        </p:nvSpPr>
        <p:spPr/>
        <p:txBody>
          <a:bodyPr/>
          <a:lstStyle/>
          <a:p>
            <a:r>
              <a:rPr lang="en-US"/>
              <a:t>4.9.25</a:t>
            </a:r>
          </a:p>
        </p:txBody>
      </p:sp>
      <p:sp>
        <p:nvSpPr>
          <p:cNvPr id="6" name="Footer Placeholder 5">
            <a:extLst>
              <a:ext uri="{FF2B5EF4-FFF2-40B4-BE49-F238E27FC236}">
                <a16:creationId xmlns:a16="http://schemas.microsoft.com/office/drawing/2014/main" id="{8872F046-1F12-A3B1-4925-483DF832D4F9}"/>
              </a:ext>
            </a:extLst>
          </p:cNvPr>
          <p:cNvSpPr>
            <a:spLocks noGrp="1"/>
          </p:cNvSpPr>
          <p:nvPr>
            <p:ph type="ftr" sz="quarter" idx="11"/>
          </p:nvPr>
        </p:nvSpPr>
        <p:spPr/>
        <p:txBody>
          <a:bodyPr/>
          <a:lstStyle/>
          <a:p>
            <a:r>
              <a:rPr lang="en-US"/>
              <a:t>SPMUD MSR and SOI Update</a:t>
            </a:r>
          </a:p>
        </p:txBody>
      </p:sp>
      <p:sp>
        <p:nvSpPr>
          <p:cNvPr id="7" name="Slide Number Placeholder 6">
            <a:extLst>
              <a:ext uri="{FF2B5EF4-FFF2-40B4-BE49-F238E27FC236}">
                <a16:creationId xmlns:a16="http://schemas.microsoft.com/office/drawing/2014/main" id="{2507B872-31CB-957B-DDC3-99E9E63A2F2E}"/>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8" name="Picture 7"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9995D6C2-C34D-5B12-5608-030B6AD88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700" y="257252"/>
            <a:ext cx="1143000" cy="584048"/>
          </a:xfrm>
          <a:prstGeom prst="rect">
            <a:avLst/>
          </a:prstGeom>
        </p:spPr>
      </p:pic>
      <p:cxnSp>
        <p:nvCxnSpPr>
          <p:cNvPr id="9" name="Straight Connector 8">
            <a:extLst>
              <a:ext uri="{FF2B5EF4-FFF2-40B4-BE49-F238E27FC236}">
                <a16:creationId xmlns:a16="http://schemas.microsoft.com/office/drawing/2014/main" id="{25512D3B-7D8C-E2CA-0E91-4ED1FE5FC16A}"/>
              </a:ext>
            </a:extLst>
          </p:cNvPr>
          <p:cNvCxnSpPr/>
          <p:nvPr userDrawn="1"/>
        </p:nvCxnSpPr>
        <p:spPr>
          <a:xfrm flipH="1">
            <a:off x="10763250" y="6356350"/>
            <a:ext cx="590550"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0597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4B15-0936-267E-B89C-EC60A80C77EA}"/>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D2E8BD-D3A3-4E0C-5436-65C5DEB31E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11E5160-AC68-8614-5E26-A3F525AB0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38410-695F-4F66-0773-914528BF748B}"/>
              </a:ext>
            </a:extLst>
          </p:cNvPr>
          <p:cNvSpPr>
            <a:spLocks noGrp="1"/>
          </p:cNvSpPr>
          <p:nvPr>
            <p:ph type="dt" sz="half" idx="10"/>
          </p:nvPr>
        </p:nvSpPr>
        <p:spPr/>
        <p:txBody>
          <a:bodyPr/>
          <a:lstStyle/>
          <a:p>
            <a:r>
              <a:rPr lang="en-US"/>
              <a:t>4.9.25</a:t>
            </a:r>
          </a:p>
        </p:txBody>
      </p:sp>
      <p:sp>
        <p:nvSpPr>
          <p:cNvPr id="6" name="Footer Placeholder 5">
            <a:extLst>
              <a:ext uri="{FF2B5EF4-FFF2-40B4-BE49-F238E27FC236}">
                <a16:creationId xmlns:a16="http://schemas.microsoft.com/office/drawing/2014/main" id="{C54858B0-58B6-F4A9-F955-8862858B4116}"/>
              </a:ext>
            </a:extLst>
          </p:cNvPr>
          <p:cNvSpPr>
            <a:spLocks noGrp="1"/>
          </p:cNvSpPr>
          <p:nvPr>
            <p:ph type="ftr" sz="quarter" idx="11"/>
          </p:nvPr>
        </p:nvSpPr>
        <p:spPr/>
        <p:txBody>
          <a:bodyPr/>
          <a:lstStyle/>
          <a:p>
            <a:r>
              <a:rPr lang="en-US"/>
              <a:t>SPMUD MSR and SOI Update</a:t>
            </a:r>
          </a:p>
        </p:txBody>
      </p:sp>
      <p:sp>
        <p:nvSpPr>
          <p:cNvPr id="7" name="Slide Number Placeholder 6">
            <a:extLst>
              <a:ext uri="{FF2B5EF4-FFF2-40B4-BE49-F238E27FC236}">
                <a16:creationId xmlns:a16="http://schemas.microsoft.com/office/drawing/2014/main" id="{F323064A-6DCC-17B2-B31B-F9A09DAFAADB}"/>
              </a:ext>
            </a:extLst>
          </p:cNvPr>
          <p:cNvSpPr>
            <a:spLocks noGrp="1"/>
          </p:cNvSpPr>
          <p:nvPr>
            <p:ph type="sldNum" sz="quarter" idx="12"/>
          </p:nvPr>
        </p:nvSpPr>
        <p:spPr/>
        <p:txBody>
          <a:bodyPr/>
          <a:lstStyle/>
          <a:p>
            <a:fld id="{462B7911-4869-8C44-9852-E8F04EBDACDC}" type="slidenum">
              <a:rPr lang="en-US" smtClean="0"/>
              <a:t>‹#›</a:t>
            </a:fld>
            <a:endParaRPr lang="en-US"/>
          </a:p>
        </p:txBody>
      </p:sp>
      <p:pic>
        <p:nvPicPr>
          <p:cNvPr id="8" name="Picture 7"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20C1437A-86DC-E281-13D7-723D6889C5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700" y="257252"/>
            <a:ext cx="1143000" cy="584048"/>
          </a:xfrm>
          <a:prstGeom prst="rect">
            <a:avLst/>
          </a:prstGeom>
        </p:spPr>
      </p:pic>
      <p:cxnSp>
        <p:nvCxnSpPr>
          <p:cNvPr id="9" name="Straight Connector 8">
            <a:extLst>
              <a:ext uri="{FF2B5EF4-FFF2-40B4-BE49-F238E27FC236}">
                <a16:creationId xmlns:a16="http://schemas.microsoft.com/office/drawing/2014/main" id="{DB70209B-3EC6-6876-A6A7-64BAEA935234}"/>
              </a:ext>
            </a:extLst>
          </p:cNvPr>
          <p:cNvCxnSpPr/>
          <p:nvPr userDrawn="1"/>
        </p:nvCxnSpPr>
        <p:spPr>
          <a:xfrm flipH="1">
            <a:off x="10763250" y="6356350"/>
            <a:ext cx="590550"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7205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29F6-3299-52C4-4FB2-9FC7919CF1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A1B63-2288-D8F9-0768-6D6302A49E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0AA02-2E51-8561-F19A-13636BCC95C9}"/>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D409573E-F3BA-4B1E-76A8-A44FD4AACFB3}"/>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6D6C51DA-20E1-AEAC-CCCD-7E1969AF716E}"/>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499618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2A2C03-7255-706E-AB3A-48B4A9772A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FDC19A-A169-D2E0-3444-B6D21FB35F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4CD7E-6B94-7D09-8C66-058D20196AB0}"/>
              </a:ext>
            </a:extLst>
          </p:cNvPr>
          <p:cNvSpPr>
            <a:spLocks noGrp="1"/>
          </p:cNvSpPr>
          <p:nvPr>
            <p:ph type="dt" sz="half" idx="10"/>
          </p:nvPr>
        </p:nvSpPr>
        <p:spPr/>
        <p:txBody>
          <a:bodyPr/>
          <a:lstStyle/>
          <a:p>
            <a:r>
              <a:rPr lang="en-US"/>
              <a:t>4.9.25</a:t>
            </a:r>
          </a:p>
        </p:txBody>
      </p:sp>
      <p:sp>
        <p:nvSpPr>
          <p:cNvPr id="5" name="Footer Placeholder 4">
            <a:extLst>
              <a:ext uri="{FF2B5EF4-FFF2-40B4-BE49-F238E27FC236}">
                <a16:creationId xmlns:a16="http://schemas.microsoft.com/office/drawing/2014/main" id="{22B631F9-3DDF-2059-1194-E4931703F631}"/>
              </a:ext>
            </a:extLst>
          </p:cNvPr>
          <p:cNvSpPr>
            <a:spLocks noGrp="1"/>
          </p:cNvSpPr>
          <p:nvPr>
            <p:ph type="ftr" sz="quarter" idx="11"/>
          </p:nvPr>
        </p:nvSpPr>
        <p:spPr/>
        <p:txBody>
          <a:bodyPr/>
          <a:lstStyle/>
          <a:p>
            <a:r>
              <a:rPr lang="en-US"/>
              <a:t>SPMUD MSR and SOI Update</a:t>
            </a:r>
          </a:p>
        </p:txBody>
      </p:sp>
      <p:sp>
        <p:nvSpPr>
          <p:cNvPr id="6" name="Slide Number Placeholder 5">
            <a:extLst>
              <a:ext uri="{FF2B5EF4-FFF2-40B4-BE49-F238E27FC236}">
                <a16:creationId xmlns:a16="http://schemas.microsoft.com/office/drawing/2014/main" id="{8FF0D87C-A9D2-BD04-E971-0439F2350B35}"/>
              </a:ext>
            </a:extLst>
          </p:cNvPr>
          <p:cNvSpPr>
            <a:spLocks noGrp="1"/>
          </p:cNvSpPr>
          <p:nvPr>
            <p:ph type="sldNum" sz="quarter" idx="12"/>
          </p:nvPr>
        </p:nvSpPr>
        <p:spPr/>
        <p:txBody>
          <a:bodyPr/>
          <a:lstStyle/>
          <a:p>
            <a:fld id="{462B7911-4869-8C44-9852-E8F04EBDACDC}" type="slidenum">
              <a:rPr lang="en-US" smtClean="0"/>
              <a:t>‹#›</a:t>
            </a:fld>
            <a:endParaRPr lang="en-US"/>
          </a:p>
        </p:txBody>
      </p:sp>
    </p:spTree>
    <p:extLst>
      <p:ext uri="{BB962C8B-B14F-4D97-AF65-F5344CB8AC3E}">
        <p14:creationId xmlns:p14="http://schemas.microsoft.com/office/powerpoint/2010/main" val="293637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790-2137-1F69-0BE1-82D4015B94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258742-8183-F9DF-0486-58912C9222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92946A-FDA9-9CBE-4351-B6AD1C38C198}"/>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98923AB2-FFB9-295E-710E-8E8411DB4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23B3F-40CE-849F-4A87-C5FE9E248DED}"/>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99830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8BE5-2AE5-08A4-97E6-5345B8A4904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13AE11-BDD4-64F0-B1B8-5D368ED16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B265-DC3B-209C-0146-F4C61DF9A1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D85BC-2EB4-265C-BAC4-26C7B65AE8F9}"/>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6" name="Footer Placeholder 5">
            <a:extLst>
              <a:ext uri="{FF2B5EF4-FFF2-40B4-BE49-F238E27FC236}">
                <a16:creationId xmlns:a16="http://schemas.microsoft.com/office/drawing/2014/main" id="{EC550BB5-04CD-0230-959D-60CC567FA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8344C-6A6D-22B5-DDF3-006B2314AABF}"/>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01797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3FB3-BB67-7F7F-59E5-E4057EA62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781B83-AFB1-3C44-BAAF-27CFB310C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7FBC4-13BB-F944-35D2-6C397D9D22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BD129-0AD7-22A1-385B-4712C9B74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6AE76-B546-C911-4D82-F0BEF0B81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47D15-F180-4F30-191D-AA8A976EBC77}"/>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8" name="Footer Placeholder 7">
            <a:extLst>
              <a:ext uri="{FF2B5EF4-FFF2-40B4-BE49-F238E27FC236}">
                <a16:creationId xmlns:a16="http://schemas.microsoft.com/office/drawing/2014/main" id="{9A6FF4C5-D926-23A8-C25E-48078558B8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C189E0-9286-3E56-2412-EECE7DB84FAB}"/>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39805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66EF-8D47-4F95-3B7D-DE0C52915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5FB3F-AB83-9EC9-51AC-5B127DDF422E}"/>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4" name="Footer Placeholder 3">
            <a:extLst>
              <a:ext uri="{FF2B5EF4-FFF2-40B4-BE49-F238E27FC236}">
                <a16:creationId xmlns:a16="http://schemas.microsoft.com/office/drawing/2014/main" id="{20F0FFE2-1650-2669-965C-E0E449E25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44471-E605-F3FC-4902-1402C0F1F632}"/>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179714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4295C4-DBFD-458F-D22C-F73C22E64B29}"/>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3" name="Footer Placeholder 2">
            <a:extLst>
              <a:ext uri="{FF2B5EF4-FFF2-40B4-BE49-F238E27FC236}">
                <a16:creationId xmlns:a16="http://schemas.microsoft.com/office/drawing/2014/main" id="{A5169FBA-9E4C-EA76-246F-C57854905E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8A59A8-49AD-1AC5-071C-0B58ED4BF803}"/>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283567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E3A7-8ECB-5F99-E985-00FCEE90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4A4A1C-FAF2-DC88-91D1-EC1AA8E2B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487E9-91D3-A376-0EF0-BE23A9E7A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D1A6E2-3B22-1355-D6FB-0C96C0C4727D}"/>
              </a:ext>
            </a:extLst>
          </p:cNvPr>
          <p:cNvSpPr>
            <a:spLocks noGrp="1"/>
          </p:cNvSpPr>
          <p:nvPr>
            <p:ph type="dt" sz="half" idx="10"/>
          </p:nvPr>
        </p:nvSpPr>
        <p:spPr/>
        <p:txBody>
          <a:bodyPr/>
          <a:lstStyle/>
          <a:p>
            <a:fld id="{CD424D06-5EC3-4648-93DD-D1589FBD4FE7}" type="datetimeFigureOut">
              <a:rPr lang="en-US" smtClean="0"/>
              <a:t>7/28/2025</a:t>
            </a:fld>
            <a:endParaRPr lang="en-US"/>
          </a:p>
        </p:txBody>
      </p:sp>
      <p:sp>
        <p:nvSpPr>
          <p:cNvPr id="6" name="Footer Placeholder 5">
            <a:extLst>
              <a:ext uri="{FF2B5EF4-FFF2-40B4-BE49-F238E27FC236}">
                <a16:creationId xmlns:a16="http://schemas.microsoft.com/office/drawing/2014/main" id="{E888953C-6CE6-1F8A-4BC7-36A494E3E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9D23F-E3C2-CBDB-A7A0-D59D8EDA1E18}"/>
              </a:ext>
            </a:extLst>
          </p:cNvPr>
          <p:cNvSpPr>
            <a:spLocks noGrp="1"/>
          </p:cNvSpPr>
          <p:nvPr>
            <p:ph type="sldNum" sz="quarter" idx="12"/>
          </p:nvPr>
        </p:nvSpPr>
        <p:spPr/>
        <p:txBody>
          <a:bodyPr/>
          <a:lstStyle/>
          <a:p>
            <a:fld id="{94FAA9AA-054E-495C-8621-87C4AB54FD40}" type="slidenum">
              <a:rPr lang="en-US" smtClean="0"/>
              <a:t>‹#›</a:t>
            </a:fld>
            <a:endParaRPr lang="en-US"/>
          </a:p>
        </p:txBody>
      </p:sp>
    </p:spTree>
    <p:extLst>
      <p:ext uri="{BB962C8B-B14F-4D97-AF65-F5344CB8AC3E}">
        <p14:creationId xmlns:p14="http://schemas.microsoft.com/office/powerpoint/2010/main" val="1489776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09817-A779-2E92-63AE-AA02FE141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EDDBB0-06E8-9E6E-00A4-E8BEE31EE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1963B-9F6F-964F-C33F-0EBC3DDD9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424D06-5EC3-4648-93DD-D1589FBD4FE7}" type="datetimeFigureOut">
              <a:rPr lang="en-US" smtClean="0"/>
              <a:t>7/28/2025</a:t>
            </a:fld>
            <a:endParaRPr lang="en-US"/>
          </a:p>
        </p:txBody>
      </p:sp>
      <p:sp>
        <p:nvSpPr>
          <p:cNvPr id="5" name="Footer Placeholder 4">
            <a:extLst>
              <a:ext uri="{FF2B5EF4-FFF2-40B4-BE49-F238E27FC236}">
                <a16:creationId xmlns:a16="http://schemas.microsoft.com/office/drawing/2014/main" id="{E3369352-FDB3-A264-6A4A-9F3DA66C0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941D29-BB74-CF87-3F7D-D46699361D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FAA9AA-054E-495C-8621-87C4AB54FD40}" type="slidenum">
              <a:rPr lang="en-US" smtClean="0"/>
              <a:t>‹#›</a:t>
            </a:fld>
            <a:endParaRPr lang="en-US"/>
          </a:p>
        </p:txBody>
      </p:sp>
      <p:sp>
        <p:nvSpPr>
          <p:cNvPr id="7" name="Rectangle 6">
            <a:extLst>
              <a:ext uri="{FF2B5EF4-FFF2-40B4-BE49-F238E27FC236}">
                <a16:creationId xmlns:a16="http://schemas.microsoft.com/office/drawing/2014/main" id="{09BAC6A9-178A-7574-A6EC-0B458A065997}"/>
              </a:ext>
            </a:extLst>
          </p:cNvPr>
          <p:cNvSpPr/>
          <p:nvPr userDrawn="1"/>
        </p:nvSpPr>
        <p:spPr>
          <a:xfrm>
            <a:off x="-3561"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DBA070-E2C9-58D8-3F60-82B48C75E48F}"/>
              </a:ext>
            </a:extLst>
          </p:cNvPr>
          <p:cNvSpPr/>
          <p:nvPr userDrawn="1"/>
        </p:nvSpPr>
        <p:spPr>
          <a:xfrm>
            <a:off x="11670707" y="0"/>
            <a:ext cx="5212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AABD875B-EA74-CB16-5FE6-CBF7FDCC5EFA}"/>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10225722" y="5286375"/>
            <a:ext cx="1128078" cy="890588"/>
          </a:xfrm>
          <a:prstGeom prst="rect">
            <a:avLst/>
          </a:prstGeom>
        </p:spPr>
      </p:pic>
    </p:spTree>
    <p:extLst>
      <p:ext uri="{BB962C8B-B14F-4D97-AF65-F5344CB8AC3E}">
        <p14:creationId xmlns:p14="http://schemas.microsoft.com/office/powerpoint/2010/main" val="1569979284"/>
      </p:ext>
    </p:extLst>
  </p:cSld>
  <p:clrMap bg1="lt1" tx1="dk1" bg2="lt2" tx2="dk2" accent1="accent1" accent2="accent2" accent3="accent3" accent4="accent4" accent5="accent5" accent6="accent6" hlink="hlink" folHlink="folHlink"/>
  <p:sldLayoutIdLst>
    <p:sldLayoutId id="2147483662"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644B8D-9B46-2CE2-E749-12F98A4F3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07D92-7A9B-12F7-DC44-F46FF96413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8248A6-E602-F8F5-0139-13EAB14FF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Futura Medium" panose="020B0602020204020303" pitchFamily="34" charset="-79"/>
                <a:cs typeface="Futura Medium" panose="020B0602020204020303" pitchFamily="34" charset="-79"/>
              </a:defRPr>
            </a:lvl1pPr>
          </a:lstStyle>
          <a:p>
            <a:r>
              <a:rPr lang="en-US"/>
              <a:t>4.9.25</a:t>
            </a:r>
          </a:p>
        </p:txBody>
      </p:sp>
      <p:sp>
        <p:nvSpPr>
          <p:cNvPr id="5" name="Footer Placeholder 4">
            <a:extLst>
              <a:ext uri="{FF2B5EF4-FFF2-40B4-BE49-F238E27FC236}">
                <a16:creationId xmlns:a16="http://schemas.microsoft.com/office/drawing/2014/main" id="{F9DF99BD-2ABA-97A7-96B2-8DE923F860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Futura Medium" panose="020B0602020204020303" pitchFamily="34" charset="-79"/>
                <a:cs typeface="Futura Medium" panose="020B0602020204020303" pitchFamily="34" charset="-79"/>
              </a:defRPr>
            </a:lvl1pPr>
          </a:lstStyle>
          <a:p>
            <a:r>
              <a:rPr lang="en-US"/>
              <a:t>SPMUD MSR and SOI Update</a:t>
            </a:r>
          </a:p>
        </p:txBody>
      </p:sp>
      <p:sp>
        <p:nvSpPr>
          <p:cNvPr id="6" name="Slide Number Placeholder 5">
            <a:extLst>
              <a:ext uri="{FF2B5EF4-FFF2-40B4-BE49-F238E27FC236}">
                <a16:creationId xmlns:a16="http://schemas.microsoft.com/office/drawing/2014/main" id="{05091406-DF3E-4809-6D14-95B38E353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Futura Medium" panose="020B0602020204020303" pitchFamily="34" charset="-79"/>
                <a:cs typeface="Futura Medium" panose="020B0602020204020303" pitchFamily="34" charset="-79"/>
              </a:defRPr>
            </a:lvl1pPr>
          </a:lstStyle>
          <a:p>
            <a:fld id="{462B7911-4869-8C44-9852-E8F04EBDACDC}" type="slidenum">
              <a:rPr lang="en-US" smtClean="0"/>
              <a:pPr/>
              <a:t>‹#›</a:t>
            </a:fld>
            <a:endParaRPr lang="en-US"/>
          </a:p>
        </p:txBody>
      </p:sp>
    </p:spTree>
    <p:extLst>
      <p:ext uri="{BB962C8B-B14F-4D97-AF65-F5344CB8AC3E}">
        <p14:creationId xmlns:p14="http://schemas.microsoft.com/office/powerpoint/2010/main" val="16191483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hdr="0"/>
  <p:txStyles>
    <p:titleStyle>
      <a:lvl1pPr algn="l" defTabSz="914400" rtl="0" eaLnBrk="1" latinLnBrk="0" hangingPunct="1">
        <a:lnSpc>
          <a:spcPct val="90000"/>
        </a:lnSpc>
        <a:spcBef>
          <a:spcPct val="0"/>
        </a:spcBef>
        <a:buNone/>
        <a:defRPr sz="4000" b="1" i="0" kern="1200">
          <a:solidFill>
            <a:schemeClr val="tx1"/>
          </a:solidFill>
          <a:latin typeface="Futura" panose="020B0602020204020303" pitchFamily="34" charset="-79"/>
          <a:ea typeface="+mj-ea"/>
          <a:cs typeface="Futura"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EE5B3A-0654-2D3B-D206-ABB02532D6D8}"/>
              </a:ext>
            </a:extLst>
          </p:cNvPr>
          <p:cNvSpPr>
            <a:spLocks noGrp="1"/>
          </p:cNvSpPr>
          <p:nvPr>
            <p:ph type="subTitle" idx="1"/>
          </p:nvPr>
        </p:nvSpPr>
        <p:spPr>
          <a:xfrm>
            <a:off x="1434988" y="4114842"/>
            <a:ext cx="9144000" cy="940276"/>
          </a:xfrm>
        </p:spPr>
        <p:txBody>
          <a:bodyPr>
            <a:normAutofit/>
          </a:bodyPr>
          <a:lstStyle/>
          <a:p>
            <a:r>
              <a:rPr lang="en-US" sz="6000" dirty="0">
                <a:solidFill>
                  <a:schemeClr val="bg2"/>
                </a:solidFill>
              </a:rPr>
              <a:t>April 9, 2025</a:t>
            </a:r>
          </a:p>
        </p:txBody>
      </p:sp>
      <p:pic>
        <p:nvPicPr>
          <p:cNvPr id="4" name="Picture 3" descr="A sign with oranges and a person skiing&#10;&#10;Description automatically generated">
            <a:extLst>
              <a:ext uri="{FF2B5EF4-FFF2-40B4-BE49-F238E27FC236}">
                <a16:creationId xmlns:a16="http://schemas.microsoft.com/office/drawing/2014/main" id="{E36E1407-DFAD-1649-865A-9F2B461AA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82" y="177800"/>
            <a:ext cx="4601188" cy="3632517"/>
          </a:xfrm>
          <a:prstGeom prst="rect">
            <a:avLst/>
          </a:prstGeom>
        </p:spPr>
      </p:pic>
      <p:sp>
        <p:nvSpPr>
          <p:cNvPr id="5" name="Subtitle 2">
            <a:extLst>
              <a:ext uri="{FF2B5EF4-FFF2-40B4-BE49-F238E27FC236}">
                <a16:creationId xmlns:a16="http://schemas.microsoft.com/office/drawing/2014/main" id="{1EBEA847-3139-52EA-E7A6-8163667CF60B}"/>
              </a:ext>
            </a:extLst>
          </p:cNvPr>
          <p:cNvSpPr txBox="1">
            <a:spLocks/>
          </p:cNvSpPr>
          <p:nvPr/>
        </p:nvSpPr>
        <p:spPr>
          <a:xfrm>
            <a:off x="1343025" y="5242960"/>
            <a:ext cx="9070848" cy="6869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dirty="0">
              <a:solidFill>
                <a:schemeClr val="bg2"/>
              </a:solidFill>
            </a:endParaRPr>
          </a:p>
        </p:txBody>
      </p:sp>
    </p:spTree>
    <p:extLst>
      <p:ext uri="{BB962C8B-B14F-4D97-AF65-F5344CB8AC3E}">
        <p14:creationId xmlns:p14="http://schemas.microsoft.com/office/powerpoint/2010/main" val="4108589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EEE5-AACA-C0C8-6FFE-C265BFAE933F}"/>
              </a:ext>
            </a:extLst>
          </p:cNvPr>
          <p:cNvSpPr>
            <a:spLocks noGrp="1"/>
          </p:cNvSpPr>
          <p:nvPr>
            <p:ph type="title"/>
          </p:nvPr>
        </p:nvSpPr>
        <p:spPr/>
        <p:txBody>
          <a:bodyPr>
            <a:normAutofit fontScale="90000"/>
          </a:bodyPr>
          <a:lstStyle/>
          <a:p>
            <a:r>
              <a:rPr lang="en-US" sz="3200" b="1" dirty="0">
                <a:solidFill>
                  <a:srgbClr val="003E5C"/>
                </a:solidFill>
                <a:effectLst/>
                <a:latin typeface="Aptos" panose="020B0004020202020204" pitchFamily="34" charset="0"/>
                <a:ea typeface="Calibri" panose="020F0502020204030204" pitchFamily="34" charset="0"/>
                <a:cs typeface="Arial-BoldMT"/>
              </a:rPr>
              <a:t>Project No. 2024-01 Service Review Study and Sphere of Influence Update – South Placer Municipal Utility District</a:t>
            </a:r>
            <a:endParaRPr lang="en-US" sz="6600" dirty="0">
              <a:solidFill>
                <a:srgbClr val="003E5C"/>
              </a:solidFill>
              <a:latin typeface="Aptos" panose="020B0004020202020204" pitchFamily="34" charset="0"/>
            </a:endParaRPr>
          </a:p>
        </p:txBody>
      </p:sp>
      <p:sp>
        <p:nvSpPr>
          <p:cNvPr id="3" name="Content Placeholder 2">
            <a:extLst>
              <a:ext uri="{FF2B5EF4-FFF2-40B4-BE49-F238E27FC236}">
                <a16:creationId xmlns:a16="http://schemas.microsoft.com/office/drawing/2014/main" id="{F6BF4EE4-F2FE-FFAC-89D3-F6D0E336234A}"/>
              </a:ext>
            </a:extLst>
          </p:cNvPr>
          <p:cNvSpPr>
            <a:spLocks noGrp="1"/>
          </p:cNvSpPr>
          <p:nvPr>
            <p:ph idx="1"/>
          </p:nvPr>
        </p:nvSpPr>
        <p:spPr>
          <a:xfrm>
            <a:off x="838200" y="1810692"/>
            <a:ext cx="10515600" cy="4231333"/>
          </a:xfrm>
        </p:spPr>
        <p:txBody>
          <a:bodyPr/>
          <a:lstStyle/>
          <a:p>
            <a:pPr marL="0" indent="0">
              <a:buNone/>
            </a:pPr>
            <a:endParaRPr lang="en-US" sz="2400" dirty="0">
              <a:effectLst/>
              <a:ea typeface="Calibri" panose="020F0502020204030204" pitchFamily="34" charset="0"/>
              <a:cs typeface="Times New Roman" panose="02020603050405020304" pitchFamily="18" charset="0"/>
            </a:endParaRPr>
          </a:p>
          <a:p>
            <a:pPr marL="0" indent="0">
              <a:buNone/>
            </a:pPr>
            <a:r>
              <a:rPr lang="en-US" sz="2400" dirty="0">
                <a:effectLst/>
                <a:ea typeface="Calibri" panose="020F0502020204030204" pitchFamily="34" charset="0"/>
                <a:cs typeface="Times New Roman" panose="02020603050405020304" pitchFamily="18" charset="0"/>
              </a:rPr>
              <a:t>The Executive Officer recommends that the Commission adopt proposed Resolution No. 25-06 (Attachment A), accepting the final study (Attachment B) for the South Placer Municipal Utility District, making the required determinations set forth in the final study, and determining that no change to the District’s Sphere of Influence is necessary. </a:t>
            </a:r>
          </a:p>
          <a:p>
            <a:endParaRPr lang="en-US" dirty="0"/>
          </a:p>
        </p:txBody>
      </p:sp>
    </p:spTree>
    <p:extLst>
      <p:ext uri="{BB962C8B-B14F-4D97-AF65-F5344CB8AC3E}">
        <p14:creationId xmlns:p14="http://schemas.microsoft.com/office/powerpoint/2010/main" val="3297506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9CD771-1B4E-CAD2-7911-79FCD95CA568}"/>
              </a:ext>
            </a:extLst>
          </p:cNvPr>
          <p:cNvSpPr>
            <a:spLocks noGrp="1"/>
          </p:cNvSpPr>
          <p:nvPr>
            <p:ph type="ctrTitle"/>
          </p:nvPr>
        </p:nvSpPr>
        <p:spPr>
          <a:xfrm>
            <a:off x="4038600" y="1970088"/>
            <a:ext cx="7315200" cy="2387600"/>
          </a:xfrm>
        </p:spPr>
        <p:txBody>
          <a:bodyPr>
            <a:normAutofit fontScale="90000"/>
          </a:bodyPr>
          <a:lstStyle/>
          <a:p>
            <a:r>
              <a:rPr lang="en-US" dirty="0"/>
              <a:t>MSR and SOI Update – Final Report</a:t>
            </a:r>
          </a:p>
        </p:txBody>
      </p:sp>
      <p:sp>
        <p:nvSpPr>
          <p:cNvPr id="4" name="Text Placeholder 3">
            <a:extLst>
              <a:ext uri="{FF2B5EF4-FFF2-40B4-BE49-F238E27FC236}">
                <a16:creationId xmlns:a16="http://schemas.microsoft.com/office/drawing/2014/main" id="{BEFB0B8F-1859-03B2-FB49-B8A90E7A742D}"/>
              </a:ext>
            </a:extLst>
          </p:cNvPr>
          <p:cNvSpPr>
            <a:spLocks noGrp="1"/>
          </p:cNvSpPr>
          <p:nvPr>
            <p:ph type="subTitle" idx="1"/>
          </p:nvPr>
        </p:nvSpPr>
        <p:spPr>
          <a:xfrm>
            <a:off x="4038600" y="4650407"/>
            <a:ext cx="7315200" cy="1655762"/>
          </a:xfrm>
        </p:spPr>
        <p:txBody>
          <a:bodyPr/>
          <a:lstStyle/>
          <a:p>
            <a:r>
              <a:rPr lang="en-US"/>
              <a:t>SOUTH PLACER MUNICIPAL UTILITY DISTRICT</a:t>
            </a:r>
          </a:p>
          <a:p>
            <a:endParaRPr lang="en-US" dirty="0"/>
          </a:p>
        </p:txBody>
      </p:sp>
      <p:sp>
        <p:nvSpPr>
          <p:cNvPr id="5" name="Text Placeholder 4">
            <a:extLst>
              <a:ext uri="{FF2B5EF4-FFF2-40B4-BE49-F238E27FC236}">
                <a16:creationId xmlns:a16="http://schemas.microsoft.com/office/drawing/2014/main" id="{1B916396-9EC4-BEAA-F8B8-26A47BBFA06C}"/>
              </a:ext>
            </a:extLst>
          </p:cNvPr>
          <p:cNvSpPr>
            <a:spLocks noGrp="1"/>
          </p:cNvSpPr>
          <p:nvPr>
            <p:ph type="body" sz="quarter" idx="4294967295"/>
          </p:nvPr>
        </p:nvSpPr>
        <p:spPr>
          <a:xfrm>
            <a:off x="5913520" y="5221349"/>
            <a:ext cx="4722812" cy="768350"/>
          </a:xfrm>
        </p:spPr>
        <p:txBody>
          <a:bodyPr>
            <a:noAutofit/>
          </a:bodyPr>
          <a:lstStyle/>
          <a:p>
            <a:pPr marL="0" indent="0" algn="r">
              <a:buNone/>
            </a:pPr>
            <a:r>
              <a:rPr lang="en-US" sz="1600" dirty="0">
                <a:latin typeface="Futura Medium" panose="020B0602020204020303" pitchFamily="34" charset="-79"/>
                <a:cs typeface="Futura Medium" panose="020B0602020204020303" pitchFamily="34" charset="-79"/>
              </a:rPr>
              <a:t>Placer LAFCO</a:t>
            </a:r>
          </a:p>
          <a:p>
            <a:pPr marL="0" indent="0" algn="r">
              <a:buNone/>
            </a:pPr>
            <a:r>
              <a:rPr lang="en-US" sz="1600" dirty="0">
                <a:latin typeface="Futura Medium" panose="020B0602020204020303" pitchFamily="34" charset="-79"/>
                <a:cs typeface="Futura Medium" panose="020B0602020204020303" pitchFamily="34" charset="-79"/>
              </a:rPr>
              <a:t>April 9, 2025</a:t>
            </a:r>
          </a:p>
        </p:txBody>
      </p:sp>
      <p:pic>
        <p:nvPicPr>
          <p:cNvPr id="3" name="Picture 2" descr="A logo for a ski resort&#10;&#10;Description automatically generated">
            <a:extLst>
              <a:ext uri="{FF2B5EF4-FFF2-40B4-BE49-F238E27FC236}">
                <a16:creationId xmlns:a16="http://schemas.microsoft.com/office/drawing/2014/main" id="{16B61F30-5B23-7FE5-CCED-43DC9FB7836F}"/>
              </a:ext>
            </a:extLst>
          </p:cNvPr>
          <p:cNvPicPr>
            <a:picLocks noChangeAspect="1"/>
          </p:cNvPicPr>
          <p:nvPr/>
        </p:nvPicPr>
        <p:blipFill>
          <a:blip r:embed="rId3"/>
          <a:stretch>
            <a:fillRect/>
          </a:stretch>
        </p:blipFill>
        <p:spPr>
          <a:xfrm>
            <a:off x="9860375" y="261258"/>
            <a:ext cx="1916875" cy="1513322"/>
          </a:xfrm>
          <a:prstGeom prst="rect">
            <a:avLst/>
          </a:prstGeom>
        </p:spPr>
      </p:pic>
    </p:spTree>
    <p:extLst>
      <p:ext uri="{BB962C8B-B14F-4D97-AF65-F5344CB8AC3E}">
        <p14:creationId xmlns:p14="http://schemas.microsoft.com/office/powerpoint/2010/main" val="12074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E2ED-F3CB-ED91-024A-1D0EB714F1F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CAA878-AEC2-9FFE-0EB5-648DE5E320D1}"/>
              </a:ext>
            </a:extLst>
          </p:cNvPr>
          <p:cNvSpPr>
            <a:spLocks noGrp="1"/>
          </p:cNvSpPr>
          <p:nvPr>
            <p:ph type="title"/>
          </p:nvPr>
        </p:nvSpPr>
        <p:spPr/>
        <p:txBody>
          <a:bodyPr>
            <a:normAutofit/>
          </a:bodyPr>
          <a:lstStyle/>
          <a:p>
            <a:r>
              <a:rPr lang="en-US" dirty="0"/>
              <a:t>Project Timeline and Milestones</a:t>
            </a:r>
          </a:p>
        </p:txBody>
      </p:sp>
      <p:sp>
        <p:nvSpPr>
          <p:cNvPr id="4" name="Text Placeholder 5">
            <a:extLst>
              <a:ext uri="{FF2B5EF4-FFF2-40B4-BE49-F238E27FC236}">
                <a16:creationId xmlns:a16="http://schemas.microsoft.com/office/drawing/2014/main" id="{08C418CA-2987-4DD7-62BA-3D2E1495E37C}"/>
              </a:ext>
            </a:extLst>
          </p:cNvPr>
          <p:cNvSpPr>
            <a:spLocks noGrp="1"/>
          </p:cNvSpPr>
          <p:nvPr>
            <p:ph idx="1"/>
          </p:nvPr>
        </p:nvSpPr>
        <p:spPr>
          <a:xfrm>
            <a:off x="740229" y="1185862"/>
            <a:ext cx="10613571" cy="5225824"/>
          </a:xfrm>
        </p:spPr>
        <p:txBody>
          <a:bodyPr>
            <a:noAutofit/>
          </a:bodyPr>
          <a:lstStyle/>
          <a:p>
            <a:pPr marL="0" indent="0" algn="just">
              <a:buClr>
                <a:schemeClr val="tx1"/>
              </a:buClr>
              <a:buNone/>
            </a:pPr>
            <a:endParaRPr lang="en-US" dirty="0">
              <a:latin typeface="Futura Medium" panose="020B0602020204020303" pitchFamily="34" charset="-79"/>
              <a:cs typeface="Futura Medium" panose="020B0602020204020303" pitchFamily="34" charset="-79"/>
            </a:endParaRPr>
          </a:p>
          <a:p>
            <a:pPr algn="just">
              <a:buClr>
                <a:schemeClr val="tx1"/>
              </a:buClr>
            </a:pPr>
            <a:r>
              <a:rPr lang="en-US" dirty="0">
                <a:latin typeface="Futura Medium" panose="020B0602020204020303" pitchFamily="34" charset="-79"/>
                <a:cs typeface="Futura Medium" panose="020B0602020204020303" pitchFamily="34" charset="-79"/>
              </a:rPr>
              <a:t>LAFCO retained RSG in June 2024 to prepare this MSR and SOI Update</a:t>
            </a:r>
          </a:p>
          <a:p>
            <a:pPr lvl="1" algn="just">
              <a:buClr>
                <a:schemeClr val="tx1"/>
              </a:buClr>
            </a:pPr>
            <a:r>
              <a:rPr lang="en-US" sz="2000" dirty="0">
                <a:latin typeface="Futura Medium" panose="020B0602020204020303" pitchFamily="34" charset="-79"/>
                <a:cs typeface="Futura Medium" panose="020B0602020204020303" pitchFamily="34" charset="-79"/>
              </a:rPr>
              <a:t>July 2024: Data collection began</a:t>
            </a:r>
          </a:p>
          <a:p>
            <a:pPr lvl="1" algn="just">
              <a:buClr>
                <a:schemeClr val="tx1"/>
              </a:buClr>
            </a:pPr>
            <a:r>
              <a:rPr lang="en-US" sz="2000" dirty="0">
                <a:latin typeface="Futura Medium" panose="020B0602020204020303" pitchFamily="34" charset="-79"/>
                <a:cs typeface="Futura Medium" panose="020B0602020204020303" pitchFamily="34" charset="-79"/>
              </a:rPr>
              <a:t>November 2024: Administrative Draft circulated to LAFCO and District staff</a:t>
            </a:r>
          </a:p>
          <a:p>
            <a:pPr lvl="1" algn="just">
              <a:buClr>
                <a:schemeClr val="tx1"/>
              </a:buClr>
            </a:pPr>
            <a:r>
              <a:rPr lang="en-US" sz="2000" dirty="0">
                <a:latin typeface="Futura Medium" panose="020B0602020204020303" pitchFamily="34" charset="-79"/>
                <a:cs typeface="Futura Medium" panose="020B0602020204020303" pitchFamily="34" charset="-79"/>
              </a:rPr>
              <a:t>December 2024: Revised Draft circulated to LAFCO staff</a:t>
            </a:r>
          </a:p>
          <a:p>
            <a:pPr lvl="1" algn="just">
              <a:buClr>
                <a:schemeClr val="tx1"/>
              </a:buClr>
            </a:pPr>
            <a:r>
              <a:rPr lang="en-US" sz="2000" dirty="0">
                <a:latin typeface="Futura Medium" panose="020B0602020204020303" pitchFamily="34" charset="-79"/>
              </a:rPr>
              <a:t>January 2025: RSG presented the Administrative Draft to LAFCO Commission</a:t>
            </a:r>
          </a:p>
          <a:p>
            <a:pPr lvl="1" algn="just">
              <a:buClr>
                <a:schemeClr val="tx1"/>
              </a:buClr>
            </a:pPr>
            <a:r>
              <a:rPr lang="en-US" sz="2000" dirty="0">
                <a:latin typeface="Futura Medium" panose="020B0602020204020303" pitchFamily="34" charset="-79"/>
              </a:rPr>
              <a:t>February 2025: LAFCO received written comments on the draft from Placer County</a:t>
            </a:r>
          </a:p>
          <a:p>
            <a:pPr lvl="1" algn="just">
              <a:buClr>
                <a:schemeClr val="tx1"/>
              </a:buClr>
            </a:pPr>
            <a:r>
              <a:rPr lang="en-US" sz="2000" dirty="0">
                <a:latin typeface="Futura Medium" panose="020B0602020204020303" pitchFamily="34" charset="-79"/>
              </a:rPr>
              <a:t>March 2025: LAFCO received written comments on the draft from the District and a Revised Draft was circulated to LAFCO staff</a:t>
            </a:r>
            <a:endParaRPr lang="en-US" sz="2000" dirty="0">
              <a:latin typeface="Futura Medium" panose="020B0602020204020303" pitchFamily="34" charset="-79"/>
              <a:cs typeface="Futura Medium" panose="020B0602020204020303" pitchFamily="34" charset="-79"/>
            </a:endParaRPr>
          </a:p>
          <a:p>
            <a:pPr lvl="1" algn="just">
              <a:buClr>
                <a:schemeClr val="tx1"/>
              </a:buClr>
            </a:pPr>
            <a:endParaRPr lang="en-US" dirty="0">
              <a:latin typeface="Futura Medium" panose="020B0602020204020303" pitchFamily="34" charset="-79"/>
              <a:cs typeface="Futura Medium" panose="020B0602020204020303" pitchFamily="34" charset="-79"/>
            </a:endParaRPr>
          </a:p>
          <a:p>
            <a:pPr marL="0" indent="0">
              <a:buNone/>
            </a:pPr>
            <a:endParaRPr lang="en-US" dirty="0"/>
          </a:p>
        </p:txBody>
      </p:sp>
      <p:sp>
        <p:nvSpPr>
          <p:cNvPr id="2" name="Date Placeholder 1">
            <a:extLst>
              <a:ext uri="{FF2B5EF4-FFF2-40B4-BE49-F238E27FC236}">
                <a16:creationId xmlns:a16="http://schemas.microsoft.com/office/drawing/2014/main" id="{C00FC65A-0917-6BED-AB1F-924D28255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4.9.25</a:t>
            </a:r>
          </a:p>
        </p:txBody>
      </p:sp>
      <p:sp>
        <p:nvSpPr>
          <p:cNvPr id="3" name="Footer Placeholder 2">
            <a:extLst>
              <a:ext uri="{FF2B5EF4-FFF2-40B4-BE49-F238E27FC236}">
                <a16:creationId xmlns:a16="http://schemas.microsoft.com/office/drawing/2014/main" id="{5B6A3643-4257-0899-D135-753526FB7B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SPMUD MSR and SOI Update</a:t>
            </a:r>
          </a:p>
        </p:txBody>
      </p:sp>
      <p:sp>
        <p:nvSpPr>
          <p:cNvPr id="5" name="Slide Number Placeholder 4">
            <a:extLst>
              <a:ext uri="{FF2B5EF4-FFF2-40B4-BE49-F238E27FC236}">
                <a16:creationId xmlns:a16="http://schemas.microsoft.com/office/drawing/2014/main" id="{6EC8F83A-F7B6-89E3-BA31-86F4D82A48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B7911-4869-8C44-9852-E8F04EBDACDC}" type="slidenum">
              <a:rPr kumimoji="0" lang="en-US" sz="1200" b="0" i="0" u="none" strike="noStrike" kern="1200" cap="none" spc="0" normalizeH="0" baseline="0" noProof="0" smtClean="0">
                <a:ln>
                  <a:noFill/>
                </a:ln>
                <a:solidFill>
                  <a:srgbClr val="000000">
                    <a:tint val="82000"/>
                  </a:srgbClr>
                </a:solidFill>
                <a:effectLst/>
                <a:uLnTx/>
                <a:uFillTx/>
                <a:ea typeface="+mn-ea"/>
                <a:cs typeface="Futura Medium" panose="020B0602020204020303" pitchFamily="34" charset="-79"/>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endParaRPr>
          </a:p>
        </p:txBody>
      </p:sp>
    </p:spTree>
    <p:extLst>
      <p:ext uri="{BB962C8B-B14F-4D97-AF65-F5344CB8AC3E}">
        <p14:creationId xmlns:p14="http://schemas.microsoft.com/office/powerpoint/2010/main" val="329446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1F6DE-7C85-622B-E1C8-8854B04D7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2590F-7A34-E863-682F-155295174DDD}"/>
              </a:ext>
            </a:extLst>
          </p:cNvPr>
          <p:cNvSpPr>
            <a:spLocks noGrp="1"/>
          </p:cNvSpPr>
          <p:nvPr>
            <p:ph type="title"/>
          </p:nvPr>
        </p:nvSpPr>
        <p:spPr/>
        <p:txBody>
          <a:bodyPr>
            <a:normAutofit/>
          </a:bodyPr>
          <a:lstStyle/>
          <a:p>
            <a:r>
              <a:rPr lang="en-US" dirty="0"/>
              <a:t>Public Comments Received</a:t>
            </a:r>
          </a:p>
        </p:txBody>
      </p:sp>
      <p:sp>
        <p:nvSpPr>
          <p:cNvPr id="3" name="Content Placeholder 2">
            <a:extLst>
              <a:ext uri="{FF2B5EF4-FFF2-40B4-BE49-F238E27FC236}">
                <a16:creationId xmlns:a16="http://schemas.microsoft.com/office/drawing/2014/main" id="{A7945EDA-58C3-41BB-6623-D3C412EC7456}"/>
              </a:ext>
            </a:extLst>
          </p:cNvPr>
          <p:cNvSpPr>
            <a:spLocks noGrp="1"/>
          </p:cNvSpPr>
          <p:nvPr>
            <p:ph idx="1"/>
          </p:nvPr>
        </p:nvSpPr>
        <p:spPr/>
        <p:txBody>
          <a:bodyPr>
            <a:normAutofit/>
          </a:bodyPr>
          <a:lstStyle/>
          <a:p>
            <a:r>
              <a:rPr lang="en-US" dirty="0"/>
              <a:t>The City of Lincoln provided comments during the January 15</a:t>
            </a:r>
            <a:r>
              <a:rPr lang="en-US" baseline="30000" dirty="0"/>
              <a:t>th</a:t>
            </a:r>
            <a:r>
              <a:rPr lang="en-US" dirty="0"/>
              <a:t> meeting. </a:t>
            </a:r>
          </a:p>
          <a:p>
            <a:r>
              <a:rPr lang="en-US" dirty="0"/>
              <a:t>Since the January 15</a:t>
            </a:r>
            <a:r>
              <a:rPr lang="en-US" baseline="30000" dirty="0"/>
              <a:t>th</a:t>
            </a:r>
            <a:r>
              <a:rPr lang="en-US" dirty="0"/>
              <a:t> Commission meeting, LAFCO staff and RSG have received the following public comments:</a:t>
            </a:r>
          </a:p>
          <a:p>
            <a:pPr lvl="1"/>
            <a:r>
              <a:rPr lang="en-US" dirty="0"/>
              <a:t>February 14</a:t>
            </a:r>
            <a:r>
              <a:rPr lang="en-US" baseline="30000" dirty="0"/>
              <a:t>th</a:t>
            </a:r>
            <a:r>
              <a:rPr lang="en-US" dirty="0"/>
              <a:t>, 2025: Letter from the County of Placer </a:t>
            </a:r>
          </a:p>
          <a:p>
            <a:pPr lvl="1"/>
            <a:r>
              <a:rPr lang="en-US" dirty="0"/>
              <a:t>March 19</a:t>
            </a:r>
            <a:r>
              <a:rPr lang="en-US" baseline="30000" dirty="0"/>
              <a:t>th</a:t>
            </a:r>
            <a:r>
              <a:rPr lang="en-US" dirty="0"/>
              <a:t>, 2025: Suggested minor changes from the South Placer Municipal Utility District</a:t>
            </a:r>
          </a:p>
          <a:p>
            <a:pPr lvl="1"/>
            <a:endParaRPr lang="en-US" dirty="0"/>
          </a:p>
          <a:p>
            <a:pPr lvl="2"/>
            <a:endParaRPr lang="en-US" dirty="0"/>
          </a:p>
        </p:txBody>
      </p:sp>
      <p:sp>
        <p:nvSpPr>
          <p:cNvPr id="4" name="Date Placeholder 3">
            <a:extLst>
              <a:ext uri="{FF2B5EF4-FFF2-40B4-BE49-F238E27FC236}">
                <a16:creationId xmlns:a16="http://schemas.microsoft.com/office/drawing/2014/main" id="{FBCAC1FE-26CB-2291-BC15-F86A0BF06C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4.9.25</a:t>
            </a:r>
          </a:p>
        </p:txBody>
      </p:sp>
      <p:sp>
        <p:nvSpPr>
          <p:cNvPr id="5" name="Footer Placeholder 4">
            <a:extLst>
              <a:ext uri="{FF2B5EF4-FFF2-40B4-BE49-F238E27FC236}">
                <a16:creationId xmlns:a16="http://schemas.microsoft.com/office/drawing/2014/main" id="{27A3E5C7-BDA0-F994-4024-99526D656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SPMUD MSR and SOI Update</a:t>
            </a:r>
          </a:p>
        </p:txBody>
      </p:sp>
      <p:sp>
        <p:nvSpPr>
          <p:cNvPr id="6" name="Slide Number Placeholder 5">
            <a:extLst>
              <a:ext uri="{FF2B5EF4-FFF2-40B4-BE49-F238E27FC236}">
                <a16:creationId xmlns:a16="http://schemas.microsoft.com/office/drawing/2014/main" id="{0EC7C888-7640-D035-2069-CEDB35DE7B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B7911-4869-8C44-9852-E8F04EBDACDC}" type="slidenum">
              <a:rPr kumimoji="0" lang="en-US" sz="1200" b="0" i="0" u="none" strike="noStrike" kern="1200" cap="none" spc="0" normalizeH="0" baseline="0" noProof="0" smtClean="0">
                <a:ln>
                  <a:noFill/>
                </a:ln>
                <a:solidFill>
                  <a:srgbClr val="000000">
                    <a:tint val="82000"/>
                  </a:srgbClr>
                </a:solidFill>
                <a:effectLst/>
                <a:uLnTx/>
                <a:uFillTx/>
                <a:ea typeface="+mn-ea"/>
                <a:cs typeface="Futura Medium" panose="020B0602020204020303" pitchFamily="34" charset="-79"/>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endParaRPr>
          </a:p>
        </p:txBody>
      </p:sp>
    </p:spTree>
    <p:extLst>
      <p:ext uri="{BB962C8B-B14F-4D97-AF65-F5344CB8AC3E}">
        <p14:creationId xmlns:p14="http://schemas.microsoft.com/office/powerpoint/2010/main" val="2569765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237E-A399-867D-6482-3A21817EBE1C}"/>
              </a:ext>
            </a:extLst>
          </p:cNvPr>
          <p:cNvSpPr>
            <a:spLocks noGrp="1"/>
          </p:cNvSpPr>
          <p:nvPr>
            <p:ph type="title"/>
          </p:nvPr>
        </p:nvSpPr>
        <p:spPr/>
        <p:txBody>
          <a:bodyPr>
            <a:normAutofit/>
          </a:bodyPr>
          <a:lstStyle/>
          <a:p>
            <a:r>
              <a:rPr lang="en-US" dirty="0"/>
              <a:t>Key MSR Revisions</a:t>
            </a:r>
          </a:p>
        </p:txBody>
      </p:sp>
      <p:sp>
        <p:nvSpPr>
          <p:cNvPr id="3" name="Content Placeholder 2">
            <a:extLst>
              <a:ext uri="{FF2B5EF4-FFF2-40B4-BE49-F238E27FC236}">
                <a16:creationId xmlns:a16="http://schemas.microsoft.com/office/drawing/2014/main" id="{C880EA5C-04AA-C3AE-D1F7-A8806E7ED9E6}"/>
              </a:ext>
            </a:extLst>
          </p:cNvPr>
          <p:cNvSpPr>
            <a:spLocks noGrp="1"/>
          </p:cNvSpPr>
          <p:nvPr>
            <p:ph idx="1"/>
          </p:nvPr>
        </p:nvSpPr>
        <p:spPr>
          <a:xfrm>
            <a:off x="838199" y="1825625"/>
            <a:ext cx="6206067" cy="4351338"/>
          </a:xfrm>
        </p:spPr>
        <p:txBody>
          <a:bodyPr>
            <a:normAutofit fontScale="70000" lnSpcReduction="20000"/>
          </a:bodyPr>
          <a:lstStyle/>
          <a:p>
            <a:r>
              <a:rPr lang="en-US" dirty="0"/>
              <a:t>Included SPWA wastewater treatment plant on SPMUD Jurisdictional Boundary and SOI Map (Figure 1) </a:t>
            </a:r>
          </a:p>
          <a:p>
            <a:r>
              <a:rPr lang="en-US" dirty="0"/>
              <a:t>Included a map to show location of Placer County Sewer Maintenance Districts (Figure 7)</a:t>
            </a:r>
          </a:p>
          <a:p>
            <a:r>
              <a:rPr lang="en-US" dirty="0"/>
              <a:t>Updated maps throughout the MSR to reflect accurate SMD 1 boundaries (Figure 1 &amp; 13)</a:t>
            </a:r>
          </a:p>
          <a:p>
            <a:r>
              <a:rPr lang="en-US" dirty="0"/>
              <a:t>Included additional background and history on Placer County’s Sewer Maintenance Districts (p.31) </a:t>
            </a:r>
          </a:p>
          <a:p>
            <a:r>
              <a:rPr lang="en-US" dirty="0"/>
              <a:t>Refined wastewater capacity and demand figures based on District comments (p. 34-36)</a:t>
            </a:r>
          </a:p>
          <a:p>
            <a:r>
              <a:rPr lang="en-US" dirty="0"/>
              <a:t>Included additional details regarding the District’s Out-of-Area Service Agreements based on City of Lincoln and District comments received (p.37-44)</a:t>
            </a:r>
          </a:p>
          <a:p>
            <a:endParaRPr lang="en-US" dirty="0"/>
          </a:p>
        </p:txBody>
      </p:sp>
      <p:sp>
        <p:nvSpPr>
          <p:cNvPr id="4" name="Date Placeholder 3">
            <a:extLst>
              <a:ext uri="{FF2B5EF4-FFF2-40B4-BE49-F238E27FC236}">
                <a16:creationId xmlns:a16="http://schemas.microsoft.com/office/drawing/2014/main" id="{09398E87-95AB-9215-A01B-3B2857F884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4.9.25</a:t>
            </a:r>
          </a:p>
        </p:txBody>
      </p:sp>
      <p:sp>
        <p:nvSpPr>
          <p:cNvPr id="5" name="Footer Placeholder 4">
            <a:extLst>
              <a:ext uri="{FF2B5EF4-FFF2-40B4-BE49-F238E27FC236}">
                <a16:creationId xmlns:a16="http://schemas.microsoft.com/office/drawing/2014/main" id="{1B23CABA-8969-1F91-1DF1-6C18C03DBB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SPMUD MSR and SOI Update</a:t>
            </a:r>
          </a:p>
        </p:txBody>
      </p:sp>
      <p:sp>
        <p:nvSpPr>
          <p:cNvPr id="6" name="Slide Number Placeholder 5">
            <a:extLst>
              <a:ext uri="{FF2B5EF4-FFF2-40B4-BE49-F238E27FC236}">
                <a16:creationId xmlns:a16="http://schemas.microsoft.com/office/drawing/2014/main" id="{3080E63F-D32D-5C57-08EE-D99229905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B7911-4869-8C44-9852-E8F04EBDACDC}" type="slidenum">
              <a:rPr kumimoji="0" lang="en-US" sz="1200" b="0" i="0" u="none" strike="noStrike" kern="1200" cap="none" spc="0" normalizeH="0" baseline="0" noProof="0" smtClean="0">
                <a:ln>
                  <a:noFill/>
                </a:ln>
                <a:solidFill>
                  <a:srgbClr val="000000">
                    <a:tint val="82000"/>
                  </a:srgbClr>
                </a:solidFill>
                <a:effectLst/>
                <a:uLnTx/>
                <a:uFillTx/>
                <a:ea typeface="+mn-ea"/>
                <a:cs typeface="Futura Medium" panose="020B0602020204020303" pitchFamily="34" charset="-79"/>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endParaRPr>
          </a:p>
        </p:txBody>
      </p:sp>
      <p:pic>
        <p:nvPicPr>
          <p:cNvPr id="8" name="Picture 7">
            <a:extLst>
              <a:ext uri="{FF2B5EF4-FFF2-40B4-BE49-F238E27FC236}">
                <a16:creationId xmlns:a16="http://schemas.microsoft.com/office/drawing/2014/main" id="{8E7C462C-DDA2-BAC8-94CB-5E0AA8685E93}"/>
              </a:ext>
            </a:extLst>
          </p:cNvPr>
          <p:cNvPicPr>
            <a:picLocks noChangeAspect="1"/>
          </p:cNvPicPr>
          <p:nvPr/>
        </p:nvPicPr>
        <p:blipFill>
          <a:blip r:embed="rId2"/>
          <a:srcRect l="4319" t="2842" r="4834" b="3824"/>
          <a:stretch/>
        </p:blipFill>
        <p:spPr>
          <a:xfrm>
            <a:off x="7239000" y="284371"/>
            <a:ext cx="4114800" cy="5982286"/>
          </a:xfrm>
          <a:prstGeom prst="rect">
            <a:avLst/>
          </a:prstGeom>
        </p:spPr>
      </p:pic>
    </p:spTree>
    <p:extLst>
      <p:ext uri="{BB962C8B-B14F-4D97-AF65-F5344CB8AC3E}">
        <p14:creationId xmlns:p14="http://schemas.microsoft.com/office/powerpoint/2010/main" val="4011103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6E5D-BE47-F409-3430-8076D4F825F7}"/>
              </a:ext>
            </a:extLst>
          </p:cNvPr>
          <p:cNvSpPr>
            <a:spLocks noGrp="1"/>
          </p:cNvSpPr>
          <p:nvPr>
            <p:ph type="title"/>
          </p:nvPr>
        </p:nvSpPr>
        <p:spPr>
          <a:xfrm>
            <a:off x="838200" y="815974"/>
            <a:ext cx="10515600" cy="1009651"/>
          </a:xfrm>
        </p:spPr>
        <p:txBody>
          <a:bodyPr/>
          <a:lstStyle/>
          <a:p>
            <a:r>
              <a:rPr lang="en-US" dirty="0"/>
              <a:t>Final Recommendations</a:t>
            </a:r>
          </a:p>
        </p:txBody>
      </p:sp>
      <p:sp>
        <p:nvSpPr>
          <p:cNvPr id="3" name="Content Placeholder 2">
            <a:extLst>
              <a:ext uri="{FF2B5EF4-FFF2-40B4-BE49-F238E27FC236}">
                <a16:creationId xmlns:a16="http://schemas.microsoft.com/office/drawing/2014/main" id="{E552BC49-19BC-8266-541D-C19AF936580A}"/>
              </a:ext>
            </a:extLst>
          </p:cNvPr>
          <p:cNvSpPr>
            <a:spLocks noGrp="1"/>
          </p:cNvSpPr>
          <p:nvPr>
            <p:ph idx="1"/>
          </p:nvPr>
        </p:nvSpPr>
        <p:spPr/>
        <p:txBody>
          <a:bodyPr vert="horz" lIns="91440" tIns="45720" rIns="91440" bIns="45720" rtlCol="0" anchor="t">
            <a:normAutofit/>
          </a:bodyPr>
          <a:lstStyle/>
          <a:p>
            <a:r>
              <a:rPr lang="en-US" dirty="0"/>
              <a:t>In summary, RSG recommends the following: </a:t>
            </a:r>
          </a:p>
          <a:p>
            <a:pPr lvl="1"/>
            <a:r>
              <a:rPr lang="en-US" dirty="0"/>
              <a:t>Affirm SPMUD’s sphere of influence with the creation of a special study area for the Granite Bay Community</a:t>
            </a:r>
          </a:p>
          <a:p>
            <a:pPr lvl="1"/>
            <a:r>
              <a:rPr lang="en-US" dirty="0"/>
              <a:t>Approve the expansion of SPMUD’s jurisdictional boundary to include the seven (7) OAS parcels upon receipt of a completed change of organization application</a:t>
            </a:r>
          </a:p>
          <a:p>
            <a:pPr lvl="1"/>
            <a:r>
              <a:rPr lang="en-US" dirty="0"/>
              <a:t>Initiate discussions with the City of Lincoln and SPMUD regarding the parcel located off Creekside Lane</a:t>
            </a:r>
          </a:p>
          <a:p>
            <a:pPr lvl="1"/>
            <a:r>
              <a:rPr lang="en-US" dirty="0"/>
              <a:t>Conduct a MSR and SOI update for County </a:t>
            </a:r>
            <a:r>
              <a:rPr lang="en-US"/>
              <a:t>Service Area </a:t>
            </a:r>
            <a:r>
              <a:rPr lang="en-US" dirty="0"/>
              <a:t>28 and Placer County’s Sewer Maintenance Districts 1, 2, and 3</a:t>
            </a:r>
          </a:p>
          <a:p>
            <a:endParaRPr lang="en-US" dirty="0"/>
          </a:p>
        </p:txBody>
      </p:sp>
      <p:sp>
        <p:nvSpPr>
          <p:cNvPr id="4" name="Date Placeholder 3">
            <a:extLst>
              <a:ext uri="{FF2B5EF4-FFF2-40B4-BE49-F238E27FC236}">
                <a16:creationId xmlns:a16="http://schemas.microsoft.com/office/drawing/2014/main" id="{74D051C7-B3DD-06DB-876D-258DBA83A7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4.9.25</a:t>
            </a:r>
          </a:p>
        </p:txBody>
      </p:sp>
      <p:sp>
        <p:nvSpPr>
          <p:cNvPr id="5" name="Footer Placeholder 4">
            <a:extLst>
              <a:ext uri="{FF2B5EF4-FFF2-40B4-BE49-F238E27FC236}">
                <a16:creationId xmlns:a16="http://schemas.microsoft.com/office/drawing/2014/main" id="{8CE58AFE-47E5-E560-2BAA-A1F3D8E922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82000"/>
                  </a:srgbClr>
                </a:solidFill>
                <a:effectLst/>
                <a:uLnTx/>
                <a:uFillTx/>
                <a:ea typeface="+mn-ea"/>
                <a:cs typeface="Futura Medium" panose="020B0602020204020303" pitchFamily="34" charset="-79"/>
              </a:rPr>
              <a:t>SPMUD MSR and SOI Update</a:t>
            </a:r>
          </a:p>
        </p:txBody>
      </p:sp>
      <p:sp>
        <p:nvSpPr>
          <p:cNvPr id="6" name="Slide Number Placeholder 5">
            <a:extLst>
              <a:ext uri="{FF2B5EF4-FFF2-40B4-BE49-F238E27FC236}">
                <a16:creationId xmlns:a16="http://schemas.microsoft.com/office/drawing/2014/main" id="{2A5C76EC-8CBC-AD01-608B-60C99A0813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B7911-4869-8C44-9852-E8F04EBDACDC}" type="slidenum">
              <a:rPr kumimoji="0" lang="en-US" sz="1200" b="0" i="0" u="none" strike="noStrike" kern="1200" cap="none" spc="0" normalizeH="0" baseline="0" noProof="0" smtClean="0">
                <a:ln>
                  <a:noFill/>
                </a:ln>
                <a:solidFill>
                  <a:srgbClr val="000000">
                    <a:tint val="82000"/>
                  </a:srgbClr>
                </a:solidFill>
                <a:effectLst/>
                <a:uLnTx/>
                <a:uFillTx/>
                <a:ea typeface="+mn-ea"/>
                <a:cs typeface="Futura Medium" panose="020B0602020204020303" pitchFamily="34" charset="-79"/>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tint val="82000"/>
                </a:srgbClr>
              </a:solidFill>
              <a:effectLst/>
              <a:uLnTx/>
              <a:uFillTx/>
              <a:ea typeface="+mn-ea"/>
              <a:cs typeface="Futura Medium" panose="020B0602020204020303" pitchFamily="34" charset="-79"/>
            </a:endParaRPr>
          </a:p>
        </p:txBody>
      </p:sp>
    </p:spTree>
    <p:extLst>
      <p:ext uri="{BB962C8B-B14F-4D97-AF65-F5344CB8AC3E}">
        <p14:creationId xmlns:p14="http://schemas.microsoft.com/office/powerpoint/2010/main" val="2896559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F908D5-F9D2-F609-A472-7DD8033C924B}"/>
              </a:ext>
            </a:extLst>
          </p:cNvPr>
          <p:cNvSpPr>
            <a:spLocks noGrp="1"/>
          </p:cNvSpPr>
          <p:nvPr>
            <p:ph type="body" sz="half" idx="2"/>
          </p:nvPr>
        </p:nvSpPr>
        <p:spPr/>
        <p:txBody>
          <a:bodyPr/>
          <a:lstStyle/>
          <a:p>
            <a:r>
              <a:rPr lang="en-US" sz="1600" dirty="0">
                <a:solidFill>
                  <a:schemeClr val="accent1"/>
                </a:solidFill>
              </a:rPr>
              <a:t>Jillian Glickman, Senior Analyst</a:t>
            </a:r>
          </a:p>
          <a:p>
            <a:r>
              <a:rPr lang="en-US" sz="1600" dirty="0">
                <a:solidFill>
                  <a:schemeClr val="accent1"/>
                </a:solidFill>
              </a:rPr>
              <a:t>RSG </a:t>
            </a:r>
          </a:p>
          <a:p>
            <a:r>
              <a:rPr lang="en-US" sz="1600" u="sng" dirty="0" err="1"/>
              <a:t>jglickman@rsgsolutions.com</a:t>
            </a:r>
            <a:endParaRPr lang="en-US" sz="1600" u="sng" dirty="0"/>
          </a:p>
          <a:p>
            <a:r>
              <a:rPr lang="en-US" sz="1600" dirty="0">
                <a:solidFill>
                  <a:schemeClr val="accent1"/>
                </a:solidFill>
              </a:rPr>
              <a:t>714.316.2142</a:t>
            </a:r>
          </a:p>
        </p:txBody>
      </p:sp>
    </p:spTree>
    <p:extLst>
      <p:ext uri="{BB962C8B-B14F-4D97-AF65-F5344CB8AC3E}">
        <p14:creationId xmlns:p14="http://schemas.microsoft.com/office/powerpoint/2010/main" val="1262094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FEBB0-E63C-CC8A-A282-AB28347E5A67}"/>
              </a:ext>
            </a:extLst>
          </p:cNvPr>
          <p:cNvSpPr>
            <a:spLocks noGrp="1"/>
          </p:cNvSpPr>
          <p:nvPr>
            <p:ph type="title"/>
          </p:nvPr>
        </p:nvSpPr>
        <p:spPr/>
        <p:txBody>
          <a:bodyPr>
            <a:normAutofit/>
          </a:bodyPr>
          <a:lstStyle/>
          <a:p>
            <a:r>
              <a:rPr lang="en-US" dirty="0"/>
              <a:t>Item 6D: Proposed Workplan and Budget for Fiscal Year 2025-2026</a:t>
            </a:r>
          </a:p>
        </p:txBody>
      </p:sp>
      <p:pic>
        <p:nvPicPr>
          <p:cNvPr id="5" name="Content Placeholder 4">
            <a:extLst>
              <a:ext uri="{FF2B5EF4-FFF2-40B4-BE49-F238E27FC236}">
                <a16:creationId xmlns:a16="http://schemas.microsoft.com/office/drawing/2014/main" id="{D19EBDF7-E6B2-1407-4258-28F73312D3B8}"/>
              </a:ext>
            </a:extLst>
          </p:cNvPr>
          <p:cNvPicPr>
            <a:picLocks noGrp="1" noChangeAspect="1"/>
          </p:cNvPicPr>
          <p:nvPr>
            <p:ph idx="1"/>
          </p:nvPr>
        </p:nvPicPr>
        <p:blipFill>
          <a:blip r:embed="rId2"/>
          <a:stretch>
            <a:fillRect/>
          </a:stretch>
        </p:blipFill>
        <p:spPr>
          <a:xfrm>
            <a:off x="513487" y="1807420"/>
            <a:ext cx="9774480" cy="4914392"/>
          </a:xfrm>
        </p:spPr>
      </p:pic>
    </p:spTree>
    <p:extLst>
      <p:ext uri="{BB962C8B-B14F-4D97-AF65-F5344CB8AC3E}">
        <p14:creationId xmlns:p14="http://schemas.microsoft.com/office/powerpoint/2010/main" val="1438051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B1E4EA-7D00-2193-C052-EC668D59E736}"/>
              </a:ext>
            </a:extLst>
          </p:cNvPr>
          <p:cNvSpPr>
            <a:spLocks noGrp="1"/>
          </p:cNvSpPr>
          <p:nvPr>
            <p:ph type="title"/>
          </p:nvPr>
        </p:nvSpPr>
        <p:spPr>
          <a:xfrm>
            <a:off x="838200" y="365125"/>
            <a:ext cx="10515600" cy="1325563"/>
          </a:xfrm>
        </p:spPr>
        <p:txBody>
          <a:bodyPr/>
          <a:lstStyle/>
          <a:p>
            <a:r>
              <a:rPr lang="en-US" dirty="0"/>
              <a:t>Workplan for 2025-2026 (projects 1-23)</a:t>
            </a:r>
          </a:p>
        </p:txBody>
      </p:sp>
      <p:pic>
        <p:nvPicPr>
          <p:cNvPr id="5" name="Picture 4">
            <a:extLst>
              <a:ext uri="{FF2B5EF4-FFF2-40B4-BE49-F238E27FC236}">
                <a16:creationId xmlns:a16="http://schemas.microsoft.com/office/drawing/2014/main" id="{CEB4D6D8-49E0-1897-11B1-4E45B1F8A62F}"/>
              </a:ext>
            </a:extLst>
          </p:cNvPr>
          <p:cNvPicPr>
            <a:picLocks noChangeAspect="1"/>
          </p:cNvPicPr>
          <p:nvPr/>
        </p:nvPicPr>
        <p:blipFill>
          <a:blip r:embed="rId2"/>
          <a:stretch>
            <a:fillRect/>
          </a:stretch>
        </p:blipFill>
        <p:spPr>
          <a:xfrm>
            <a:off x="3500750" y="1339595"/>
            <a:ext cx="4787216" cy="5518406"/>
          </a:xfrm>
          <a:prstGeom prst="rect">
            <a:avLst/>
          </a:prstGeom>
          <a:noFill/>
        </p:spPr>
      </p:pic>
    </p:spTree>
    <p:extLst>
      <p:ext uri="{BB962C8B-B14F-4D97-AF65-F5344CB8AC3E}">
        <p14:creationId xmlns:p14="http://schemas.microsoft.com/office/powerpoint/2010/main" val="1631720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2CEE02-625D-DCC4-3223-27005DF36520}"/>
              </a:ext>
            </a:extLst>
          </p:cNvPr>
          <p:cNvSpPr>
            <a:spLocks noGrp="1"/>
          </p:cNvSpPr>
          <p:nvPr>
            <p:ph type="title"/>
          </p:nvPr>
        </p:nvSpPr>
        <p:spPr/>
        <p:txBody>
          <a:bodyPr/>
          <a:lstStyle/>
          <a:p>
            <a:r>
              <a:rPr lang="en-US" dirty="0"/>
              <a:t>Workplan (projects 24-34) </a:t>
            </a:r>
          </a:p>
        </p:txBody>
      </p:sp>
      <p:pic>
        <p:nvPicPr>
          <p:cNvPr id="10" name="Content Placeholder 9">
            <a:extLst>
              <a:ext uri="{FF2B5EF4-FFF2-40B4-BE49-F238E27FC236}">
                <a16:creationId xmlns:a16="http://schemas.microsoft.com/office/drawing/2014/main" id="{1141CDA2-0AAD-6A8B-15D8-A58161EE4974}"/>
              </a:ext>
            </a:extLst>
          </p:cNvPr>
          <p:cNvPicPr>
            <a:picLocks noGrp="1" noChangeAspect="1"/>
          </p:cNvPicPr>
          <p:nvPr>
            <p:ph sz="half" idx="1"/>
          </p:nvPr>
        </p:nvPicPr>
        <p:blipFill>
          <a:blip r:embed="rId2"/>
          <a:stretch>
            <a:fillRect/>
          </a:stretch>
        </p:blipFill>
        <p:spPr>
          <a:xfrm>
            <a:off x="838200" y="2702182"/>
            <a:ext cx="5181600" cy="2598223"/>
          </a:xfrm>
        </p:spPr>
      </p:pic>
      <p:pic>
        <p:nvPicPr>
          <p:cNvPr id="12" name="Content Placeholder 11">
            <a:extLst>
              <a:ext uri="{FF2B5EF4-FFF2-40B4-BE49-F238E27FC236}">
                <a16:creationId xmlns:a16="http://schemas.microsoft.com/office/drawing/2014/main" id="{37B808AC-18C5-206C-970F-17FA0744BD87}"/>
              </a:ext>
            </a:extLst>
          </p:cNvPr>
          <p:cNvPicPr>
            <a:picLocks noGrp="1" noChangeAspect="1"/>
          </p:cNvPicPr>
          <p:nvPr>
            <p:ph sz="half" idx="2"/>
          </p:nvPr>
        </p:nvPicPr>
        <p:blipFill>
          <a:blip r:embed="rId3"/>
          <a:stretch>
            <a:fillRect/>
          </a:stretch>
        </p:blipFill>
        <p:spPr>
          <a:xfrm>
            <a:off x="6172200" y="2321265"/>
            <a:ext cx="5181600" cy="3360057"/>
          </a:xfrm>
        </p:spPr>
      </p:pic>
    </p:spTree>
    <p:extLst>
      <p:ext uri="{BB962C8B-B14F-4D97-AF65-F5344CB8AC3E}">
        <p14:creationId xmlns:p14="http://schemas.microsoft.com/office/powerpoint/2010/main" val="600206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83AF6F3-08C3-42FB-4406-961952B38561}"/>
              </a:ext>
            </a:extLst>
          </p:cNvPr>
          <p:cNvSpPr>
            <a:spLocks noGrp="1"/>
          </p:cNvSpPr>
          <p:nvPr>
            <p:ph type="title"/>
          </p:nvPr>
        </p:nvSpPr>
        <p:spPr>
          <a:xfrm>
            <a:off x="603115" y="365125"/>
            <a:ext cx="11031165" cy="1325563"/>
          </a:xfrm>
        </p:spPr>
        <p:txBody>
          <a:bodyPr>
            <a:normAutofit/>
          </a:bodyPr>
          <a:lstStyle/>
          <a:p>
            <a:r>
              <a:rPr lang="en-US" sz="4000" dirty="0"/>
              <a:t>Item 6A: Rocklin Service Review and SOI Update</a:t>
            </a:r>
          </a:p>
        </p:txBody>
      </p:sp>
      <p:pic>
        <p:nvPicPr>
          <p:cNvPr id="5" name="Content Placeholder 4">
            <a:extLst>
              <a:ext uri="{FF2B5EF4-FFF2-40B4-BE49-F238E27FC236}">
                <a16:creationId xmlns:a16="http://schemas.microsoft.com/office/drawing/2014/main" id="{69B1D3FC-BFBA-D770-C2A1-D7B5E2C1BF9B}"/>
              </a:ext>
            </a:extLst>
          </p:cNvPr>
          <p:cNvPicPr>
            <a:picLocks noGrp="1" noChangeAspect="1"/>
          </p:cNvPicPr>
          <p:nvPr>
            <p:ph sz="half" idx="1"/>
          </p:nvPr>
        </p:nvPicPr>
        <p:blipFill>
          <a:blip r:embed="rId2"/>
          <a:stretch>
            <a:fillRect/>
          </a:stretch>
        </p:blipFill>
        <p:spPr>
          <a:xfrm>
            <a:off x="1040860" y="1219525"/>
            <a:ext cx="4766553" cy="5574914"/>
          </a:xfrm>
          <a:prstGeom prst="rect">
            <a:avLst/>
          </a:prstGeom>
          <a:noFill/>
        </p:spPr>
      </p:pic>
      <p:sp>
        <p:nvSpPr>
          <p:cNvPr id="20" name="Content Placeholder 3">
            <a:extLst>
              <a:ext uri="{FF2B5EF4-FFF2-40B4-BE49-F238E27FC236}">
                <a16:creationId xmlns:a16="http://schemas.microsoft.com/office/drawing/2014/main" id="{C48B0419-78B7-6905-7459-80FF586C9DCD}"/>
              </a:ext>
            </a:extLst>
          </p:cNvPr>
          <p:cNvSpPr>
            <a:spLocks noGrp="1"/>
          </p:cNvSpPr>
          <p:nvPr>
            <p:ph sz="half" idx="2"/>
          </p:nvPr>
        </p:nvSpPr>
        <p:spPr>
          <a:xfrm>
            <a:off x="6172200" y="1825625"/>
            <a:ext cx="5181600" cy="4351338"/>
          </a:xfrm>
        </p:spPr>
        <p:txBody>
          <a:bodyPr/>
          <a:lstStyle/>
          <a:p>
            <a:r>
              <a:rPr lang="en-US" dirty="0"/>
              <a:t>Draft presented on January 15, 2025.</a:t>
            </a:r>
          </a:p>
          <a:p>
            <a:r>
              <a:rPr lang="en-US" dirty="0"/>
              <a:t> The study circulated for 30 days, and comments were received.</a:t>
            </a:r>
          </a:p>
        </p:txBody>
      </p:sp>
    </p:spTree>
    <p:extLst>
      <p:ext uri="{BB962C8B-B14F-4D97-AF65-F5344CB8AC3E}">
        <p14:creationId xmlns:p14="http://schemas.microsoft.com/office/powerpoint/2010/main" val="90853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D459E3-C983-02AC-7466-7DDFA44F335D}"/>
              </a:ext>
            </a:extLst>
          </p:cNvPr>
          <p:cNvSpPr>
            <a:spLocks noGrp="1"/>
          </p:cNvSpPr>
          <p:nvPr>
            <p:ph type="title"/>
          </p:nvPr>
        </p:nvSpPr>
        <p:spPr/>
        <p:txBody>
          <a:bodyPr/>
          <a:lstStyle/>
          <a:p>
            <a:r>
              <a:rPr lang="en-US" dirty="0"/>
              <a:t>New Projects for 2025-2026</a:t>
            </a:r>
          </a:p>
        </p:txBody>
      </p:sp>
      <p:pic>
        <p:nvPicPr>
          <p:cNvPr id="8" name="Content Placeholder 7">
            <a:extLst>
              <a:ext uri="{FF2B5EF4-FFF2-40B4-BE49-F238E27FC236}">
                <a16:creationId xmlns:a16="http://schemas.microsoft.com/office/drawing/2014/main" id="{391CD7AF-F9E3-CB2E-4F68-5CE16DCFF662}"/>
              </a:ext>
            </a:extLst>
          </p:cNvPr>
          <p:cNvPicPr>
            <a:picLocks noGrp="1" noChangeAspect="1"/>
          </p:cNvPicPr>
          <p:nvPr>
            <p:ph idx="1"/>
          </p:nvPr>
        </p:nvPicPr>
        <p:blipFill>
          <a:blip r:embed="rId2"/>
          <a:stretch>
            <a:fillRect/>
          </a:stretch>
        </p:blipFill>
        <p:spPr>
          <a:xfrm>
            <a:off x="3144143" y="1546698"/>
            <a:ext cx="5761477" cy="5126476"/>
          </a:xfrm>
        </p:spPr>
      </p:pic>
    </p:spTree>
    <p:extLst>
      <p:ext uri="{BB962C8B-B14F-4D97-AF65-F5344CB8AC3E}">
        <p14:creationId xmlns:p14="http://schemas.microsoft.com/office/powerpoint/2010/main" val="273765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550935-95FD-F600-9025-9821FB3752FA}"/>
              </a:ext>
            </a:extLst>
          </p:cNvPr>
          <p:cNvPicPr>
            <a:picLocks noGrp="1" noChangeAspect="1"/>
          </p:cNvPicPr>
          <p:nvPr>
            <p:ph idx="1"/>
          </p:nvPr>
        </p:nvPicPr>
        <p:blipFill>
          <a:blip r:embed="rId2"/>
          <a:stretch>
            <a:fillRect/>
          </a:stretch>
        </p:blipFill>
        <p:spPr>
          <a:xfrm>
            <a:off x="803885" y="0"/>
            <a:ext cx="9388722" cy="6858000"/>
          </a:xfrm>
        </p:spPr>
      </p:pic>
    </p:spTree>
    <p:extLst>
      <p:ext uri="{BB962C8B-B14F-4D97-AF65-F5344CB8AC3E}">
        <p14:creationId xmlns:p14="http://schemas.microsoft.com/office/powerpoint/2010/main" val="572319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A8B39AC-3415-AFC2-04D8-FC06494965CC}"/>
              </a:ext>
            </a:extLst>
          </p:cNvPr>
          <p:cNvSpPr>
            <a:spLocks noGrp="1"/>
          </p:cNvSpPr>
          <p:nvPr>
            <p:ph type="title"/>
          </p:nvPr>
        </p:nvSpPr>
        <p:spPr>
          <a:xfrm>
            <a:off x="838200" y="365125"/>
            <a:ext cx="10515600" cy="1325563"/>
          </a:xfrm>
        </p:spPr>
        <p:txBody>
          <a:bodyPr/>
          <a:lstStyle/>
          <a:p>
            <a:r>
              <a:rPr lang="en-US" dirty="0"/>
              <a:t>Proposed Invoice to Top 5 Funding Agencies</a:t>
            </a:r>
          </a:p>
        </p:txBody>
      </p:sp>
      <p:pic>
        <p:nvPicPr>
          <p:cNvPr id="5" name="Content Placeholder 4" descr="Diagram&#10;&#10;AI-generated content may be incorrect.">
            <a:extLst>
              <a:ext uri="{FF2B5EF4-FFF2-40B4-BE49-F238E27FC236}">
                <a16:creationId xmlns:a16="http://schemas.microsoft.com/office/drawing/2014/main" id="{97FB183D-AEAD-8C4F-1159-6C7490200171}"/>
              </a:ext>
            </a:extLst>
          </p:cNvPr>
          <p:cNvPicPr>
            <a:picLocks noGrp="1" noChangeAspect="1"/>
          </p:cNvPicPr>
          <p:nvPr>
            <p:ph sz="half" idx="1"/>
          </p:nvPr>
        </p:nvPicPr>
        <p:blipFill>
          <a:blip r:embed="rId2"/>
          <a:stretch>
            <a:fillRect/>
          </a:stretch>
        </p:blipFill>
        <p:spPr>
          <a:xfrm>
            <a:off x="7773154" y="2015072"/>
            <a:ext cx="3329239" cy="3371064"/>
          </a:xfrm>
          <a:noFill/>
        </p:spPr>
      </p:pic>
      <p:graphicFrame>
        <p:nvGraphicFramePr>
          <p:cNvPr id="6" name="Content Placeholder 5">
            <a:extLst>
              <a:ext uri="{FF2B5EF4-FFF2-40B4-BE49-F238E27FC236}">
                <a16:creationId xmlns:a16="http://schemas.microsoft.com/office/drawing/2014/main" id="{4C417EF9-7B66-B88B-D1B2-A955675DBE6A}"/>
              </a:ext>
            </a:extLst>
          </p:cNvPr>
          <p:cNvGraphicFramePr>
            <a:graphicFrameLocks noGrp="1"/>
          </p:cNvGraphicFramePr>
          <p:nvPr>
            <p:ph sz="half" idx="2"/>
            <p:extLst>
              <p:ext uri="{D42A27DB-BD31-4B8C-83A1-F6EECF244321}">
                <p14:modId xmlns:p14="http://schemas.microsoft.com/office/powerpoint/2010/main" val="2507732616"/>
              </p:ext>
            </p:extLst>
          </p:nvPr>
        </p:nvGraphicFramePr>
        <p:xfrm>
          <a:off x="1054151" y="2341671"/>
          <a:ext cx="5826484" cy="3636583"/>
        </p:xfrm>
        <a:graphic>
          <a:graphicData uri="http://schemas.openxmlformats.org/drawingml/2006/table">
            <a:tbl>
              <a:tblPr firstRow="1" bandRow="1">
                <a:tableStyleId>{793D81CF-94F2-401A-BA57-92F5A7B2D0C5}</a:tableStyleId>
              </a:tblPr>
              <a:tblGrid>
                <a:gridCol w="1589423">
                  <a:extLst>
                    <a:ext uri="{9D8B030D-6E8A-4147-A177-3AD203B41FA5}">
                      <a16:colId xmlns:a16="http://schemas.microsoft.com/office/drawing/2014/main" val="74284415"/>
                    </a:ext>
                  </a:extLst>
                </a:gridCol>
                <a:gridCol w="1195095">
                  <a:extLst>
                    <a:ext uri="{9D8B030D-6E8A-4147-A177-3AD203B41FA5}">
                      <a16:colId xmlns:a16="http://schemas.microsoft.com/office/drawing/2014/main" val="3111618352"/>
                    </a:ext>
                  </a:extLst>
                </a:gridCol>
                <a:gridCol w="1412341">
                  <a:extLst>
                    <a:ext uri="{9D8B030D-6E8A-4147-A177-3AD203B41FA5}">
                      <a16:colId xmlns:a16="http://schemas.microsoft.com/office/drawing/2014/main" val="3425925696"/>
                    </a:ext>
                  </a:extLst>
                </a:gridCol>
                <a:gridCol w="1629625">
                  <a:extLst>
                    <a:ext uri="{9D8B030D-6E8A-4147-A177-3AD203B41FA5}">
                      <a16:colId xmlns:a16="http://schemas.microsoft.com/office/drawing/2014/main" val="147002912"/>
                    </a:ext>
                  </a:extLst>
                </a:gridCol>
              </a:tblGrid>
              <a:tr h="938398">
                <a:tc>
                  <a:txBody>
                    <a:bodyPr/>
                    <a:lstStyle/>
                    <a:p>
                      <a:pPr algn="ctr"/>
                      <a:r>
                        <a:rPr lang="en-US" dirty="0"/>
                        <a:t>Agency</a:t>
                      </a:r>
                    </a:p>
                  </a:txBody>
                  <a:tcPr anchor="ctr"/>
                </a:tc>
                <a:tc>
                  <a:txBody>
                    <a:bodyPr/>
                    <a:lstStyle/>
                    <a:p>
                      <a:pPr algn="ctr"/>
                      <a:r>
                        <a:rPr lang="en-US" dirty="0"/>
                        <a:t>Prior Year Invoice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Proposed Invoice</a:t>
                      </a:r>
                    </a:p>
                  </a:txBody>
                  <a:tcPr anchor="ctr"/>
                </a:tc>
                <a:tc>
                  <a:txBody>
                    <a:bodyPr/>
                    <a:lstStyle/>
                    <a:p>
                      <a:pPr algn="ctr"/>
                      <a:r>
                        <a:rPr lang="en-US" dirty="0"/>
                        <a:t>Variance</a:t>
                      </a:r>
                    </a:p>
                  </a:txBody>
                  <a:tcPr anchor="ctr"/>
                </a:tc>
                <a:extLst>
                  <a:ext uri="{0D108BD9-81ED-4DB2-BD59-A6C34878D82A}">
                    <a16:rowId xmlns:a16="http://schemas.microsoft.com/office/drawing/2014/main" val="2846329448"/>
                  </a:ext>
                </a:extLst>
              </a:tr>
              <a:tr h="656879">
                <a:tc>
                  <a:txBody>
                    <a:bodyPr/>
                    <a:lstStyle/>
                    <a:p>
                      <a:pPr algn="ctr"/>
                      <a:r>
                        <a:rPr lang="en-US" dirty="0"/>
                        <a:t>Placer County</a:t>
                      </a:r>
                    </a:p>
                  </a:txBody>
                  <a:tcPr anchor="ctr"/>
                </a:tc>
                <a:tc>
                  <a:txBody>
                    <a:bodyPr/>
                    <a:lstStyle/>
                    <a:p>
                      <a:pPr algn="ctr"/>
                      <a:r>
                        <a:rPr lang="en-US" dirty="0"/>
                        <a:t>$392,338</a:t>
                      </a:r>
                    </a:p>
                  </a:txBody>
                  <a:tcPr anchor="ctr"/>
                </a:tc>
                <a:tc>
                  <a:txBody>
                    <a:bodyPr/>
                    <a:lstStyle/>
                    <a:p>
                      <a:pPr algn="ctr"/>
                      <a:r>
                        <a:rPr lang="en-US" b="1" dirty="0"/>
                        <a:t>$463,767</a:t>
                      </a:r>
                    </a:p>
                  </a:txBody>
                  <a:tcPr anchor="ctr"/>
                </a:tc>
                <a:tc>
                  <a:txBody>
                    <a:bodyPr/>
                    <a:lstStyle/>
                    <a:p>
                      <a:pPr algn="ctr"/>
                      <a:r>
                        <a:rPr lang="en-US" dirty="0"/>
                        <a:t>$71,429</a:t>
                      </a:r>
                    </a:p>
                  </a:txBody>
                  <a:tcPr anchor="ctr"/>
                </a:tc>
                <a:extLst>
                  <a:ext uri="{0D108BD9-81ED-4DB2-BD59-A6C34878D82A}">
                    <a16:rowId xmlns:a16="http://schemas.microsoft.com/office/drawing/2014/main" val="368348194"/>
                  </a:ext>
                </a:extLst>
              </a:tr>
              <a:tr h="380573">
                <a:tc>
                  <a:txBody>
                    <a:bodyPr/>
                    <a:lstStyle/>
                    <a:p>
                      <a:pPr algn="ctr"/>
                      <a:r>
                        <a:rPr lang="en-US" dirty="0"/>
                        <a:t>City of Roseville</a:t>
                      </a:r>
                    </a:p>
                  </a:txBody>
                  <a:tcPr anchor="ctr"/>
                </a:tc>
                <a:tc>
                  <a:txBody>
                    <a:bodyPr/>
                    <a:lstStyle/>
                    <a:p>
                      <a:pPr algn="ctr"/>
                      <a:r>
                        <a:rPr lang="en-US" dirty="0"/>
                        <a:t>$286,149</a:t>
                      </a:r>
                    </a:p>
                  </a:txBody>
                  <a:tcPr anchor="ctr"/>
                </a:tc>
                <a:tc>
                  <a:txBody>
                    <a:bodyPr/>
                    <a:lstStyle/>
                    <a:p>
                      <a:pPr algn="ctr"/>
                      <a:r>
                        <a:rPr lang="en-US" b="1" dirty="0"/>
                        <a:t>$345,541</a:t>
                      </a:r>
                    </a:p>
                  </a:txBody>
                  <a:tcPr anchor="ctr"/>
                </a:tc>
                <a:tc>
                  <a:txBody>
                    <a:bodyPr/>
                    <a:lstStyle/>
                    <a:p>
                      <a:pPr algn="ctr"/>
                      <a:r>
                        <a:rPr lang="en-US" dirty="0"/>
                        <a:t>$59,391</a:t>
                      </a:r>
                    </a:p>
                  </a:txBody>
                  <a:tcPr anchor="ctr"/>
                </a:tc>
                <a:extLst>
                  <a:ext uri="{0D108BD9-81ED-4DB2-BD59-A6C34878D82A}">
                    <a16:rowId xmlns:a16="http://schemas.microsoft.com/office/drawing/2014/main" val="3203494107"/>
                  </a:ext>
                </a:extLst>
              </a:tr>
              <a:tr h="380573">
                <a:tc>
                  <a:txBody>
                    <a:bodyPr/>
                    <a:lstStyle/>
                    <a:p>
                      <a:pPr algn="ctr"/>
                      <a:r>
                        <a:rPr lang="en-US" dirty="0"/>
                        <a:t>PCWA</a:t>
                      </a:r>
                    </a:p>
                  </a:txBody>
                  <a:tcPr anchor="ctr"/>
                </a:tc>
                <a:tc>
                  <a:txBody>
                    <a:bodyPr/>
                    <a:lstStyle/>
                    <a:p>
                      <a:pPr algn="ctr"/>
                      <a:r>
                        <a:rPr lang="en-US" dirty="0"/>
                        <a:t>$134,898</a:t>
                      </a:r>
                    </a:p>
                  </a:txBody>
                  <a:tcPr anchor="ctr"/>
                </a:tc>
                <a:tc>
                  <a:txBody>
                    <a:bodyPr/>
                    <a:lstStyle/>
                    <a:p>
                      <a:pPr algn="ctr"/>
                      <a:r>
                        <a:rPr lang="en-US" b="1" dirty="0"/>
                        <a:t>$149,755</a:t>
                      </a:r>
                    </a:p>
                  </a:txBody>
                  <a:tcPr anchor="ctr"/>
                </a:tc>
                <a:tc>
                  <a:txBody>
                    <a:bodyPr/>
                    <a:lstStyle/>
                    <a:p>
                      <a:pPr algn="ctr"/>
                      <a:r>
                        <a:rPr lang="en-US" dirty="0"/>
                        <a:t>$14,857</a:t>
                      </a:r>
                    </a:p>
                  </a:txBody>
                  <a:tcPr anchor="ctr"/>
                </a:tc>
                <a:extLst>
                  <a:ext uri="{0D108BD9-81ED-4DB2-BD59-A6C34878D82A}">
                    <a16:rowId xmlns:a16="http://schemas.microsoft.com/office/drawing/2014/main" val="2340913468"/>
                  </a:ext>
                </a:extLst>
              </a:tr>
              <a:tr h="380573">
                <a:tc>
                  <a:txBody>
                    <a:bodyPr/>
                    <a:lstStyle/>
                    <a:p>
                      <a:pPr algn="ctr"/>
                      <a:r>
                        <a:rPr lang="en-US" dirty="0"/>
                        <a:t>City of Rocklin</a:t>
                      </a:r>
                    </a:p>
                  </a:txBody>
                  <a:tcPr anchor="ctr"/>
                </a:tc>
                <a:tc>
                  <a:txBody>
                    <a:bodyPr/>
                    <a:lstStyle/>
                    <a:p>
                      <a:pPr algn="ctr"/>
                      <a:r>
                        <a:rPr lang="en-US" dirty="0"/>
                        <a:t>$44,754</a:t>
                      </a:r>
                    </a:p>
                  </a:txBody>
                  <a:tcPr anchor="ctr"/>
                </a:tc>
                <a:tc>
                  <a:txBody>
                    <a:bodyPr/>
                    <a:lstStyle/>
                    <a:p>
                      <a:pPr algn="ctr"/>
                      <a:r>
                        <a:rPr lang="en-US" b="1" dirty="0"/>
                        <a:t>$49,306</a:t>
                      </a:r>
                    </a:p>
                  </a:txBody>
                  <a:tcPr anchor="ctr"/>
                </a:tc>
                <a:tc>
                  <a:txBody>
                    <a:bodyPr/>
                    <a:lstStyle/>
                    <a:p>
                      <a:pPr algn="ctr"/>
                      <a:r>
                        <a:rPr lang="en-US" dirty="0"/>
                        <a:t>$4,552</a:t>
                      </a:r>
                    </a:p>
                  </a:txBody>
                  <a:tcPr anchor="ctr"/>
                </a:tc>
                <a:extLst>
                  <a:ext uri="{0D108BD9-81ED-4DB2-BD59-A6C34878D82A}">
                    <a16:rowId xmlns:a16="http://schemas.microsoft.com/office/drawing/2014/main" val="1031623493"/>
                  </a:ext>
                </a:extLst>
              </a:tr>
              <a:tr h="380573">
                <a:tc>
                  <a:txBody>
                    <a:bodyPr/>
                    <a:lstStyle/>
                    <a:p>
                      <a:pPr algn="ctr"/>
                      <a:r>
                        <a:rPr lang="en-US" dirty="0"/>
                        <a:t>City of Lincoln</a:t>
                      </a:r>
                    </a:p>
                  </a:txBody>
                  <a:tcPr anchor="ctr"/>
                </a:tc>
                <a:tc>
                  <a:txBody>
                    <a:bodyPr/>
                    <a:lstStyle/>
                    <a:p>
                      <a:pPr algn="ctr"/>
                      <a:r>
                        <a:rPr lang="en-US" dirty="0"/>
                        <a:t>$45,263</a:t>
                      </a:r>
                    </a:p>
                  </a:txBody>
                  <a:tcPr anchor="ctr"/>
                </a:tc>
                <a:tc>
                  <a:txBody>
                    <a:bodyPr/>
                    <a:lstStyle/>
                    <a:p>
                      <a:pPr algn="ctr"/>
                      <a:r>
                        <a:rPr lang="en-US" b="1" dirty="0"/>
                        <a:t>$49,021</a:t>
                      </a:r>
                    </a:p>
                  </a:txBody>
                  <a:tcPr anchor="ctr"/>
                </a:tc>
                <a:tc>
                  <a:txBody>
                    <a:bodyPr/>
                    <a:lstStyle/>
                    <a:p>
                      <a:pPr algn="ctr"/>
                      <a:r>
                        <a:rPr lang="en-US" dirty="0"/>
                        <a:t>$3,759</a:t>
                      </a:r>
                    </a:p>
                  </a:txBody>
                  <a:tcPr anchor="ctr"/>
                </a:tc>
                <a:extLst>
                  <a:ext uri="{0D108BD9-81ED-4DB2-BD59-A6C34878D82A}">
                    <a16:rowId xmlns:a16="http://schemas.microsoft.com/office/drawing/2014/main" val="876020635"/>
                  </a:ext>
                </a:extLst>
              </a:tr>
            </a:tbl>
          </a:graphicData>
        </a:graphic>
      </p:graphicFrame>
    </p:spTree>
    <p:extLst>
      <p:ext uri="{BB962C8B-B14F-4D97-AF65-F5344CB8AC3E}">
        <p14:creationId xmlns:p14="http://schemas.microsoft.com/office/powerpoint/2010/main" val="2639820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2056C-1959-0CF4-9C9E-3DFE9706E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01B41-FF19-B821-C2FE-DEBC5D38570A}"/>
              </a:ext>
            </a:extLst>
          </p:cNvPr>
          <p:cNvSpPr>
            <a:spLocks noGrp="1"/>
          </p:cNvSpPr>
          <p:nvPr>
            <p:ph type="title"/>
          </p:nvPr>
        </p:nvSpPr>
        <p:spPr/>
        <p:txBody>
          <a:bodyPr>
            <a:normAutofit/>
          </a:bodyPr>
          <a:lstStyle/>
          <a:p>
            <a:r>
              <a:rPr lang="en-US" dirty="0"/>
              <a:t>Item 6D: Proposed Workplan and Budget for Fiscal Year 2025-2026</a:t>
            </a:r>
          </a:p>
        </p:txBody>
      </p:sp>
      <p:sp>
        <p:nvSpPr>
          <p:cNvPr id="3" name="Content Placeholder 2">
            <a:extLst>
              <a:ext uri="{FF2B5EF4-FFF2-40B4-BE49-F238E27FC236}">
                <a16:creationId xmlns:a16="http://schemas.microsoft.com/office/drawing/2014/main" id="{4057FA14-C252-8E19-08CA-63BF286C7553}"/>
              </a:ext>
            </a:extLst>
          </p:cNvPr>
          <p:cNvSpPr>
            <a:spLocks noGrp="1"/>
          </p:cNvSpPr>
          <p:nvPr>
            <p:ph idx="1"/>
          </p:nvPr>
        </p:nvSpPr>
        <p:spPr>
          <a:xfrm>
            <a:off x="838200" y="1690688"/>
            <a:ext cx="9935424" cy="4351338"/>
          </a:xfrm>
        </p:spPr>
        <p:txBody>
          <a:bodyPr/>
          <a:lstStyle/>
          <a:p>
            <a:pPr marL="0" indent="0">
              <a:buNone/>
            </a:pPr>
            <a:endParaRPr lang="en-US" sz="24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US" sz="2400" dirty="0">
                <a:effectLst/>
                <a:latin typeface="Aptos" panose="020B0004020202020204" pitchFamily="34" charset="0"/>
                <a:ea typeface="Calibri" panose="020F0502020204030204" pitchFamily="34" charset="0"/>
                <a:cs typeface="Times New Roman" panose="02020603050405020304" pitchFamily="18" charset="0"/>
              </a:rPr>
              <a:t>The Executive Officer recommends that the Commission adopt the Proposed Workplan and Budget with any desired modifications, distribute the Proposed Workplan and Budget to LAFCO’s 44 funding agencies, and return to the June 11, 2025, meeting for the Commission’s adoption of a final Workplan and Budget for FY 2025-26. </a:t>
            </a:r>
          </a:p>
          <a:p>
            <a:endParaRPr lang="en-US" dirty="0"/>
          </a:p>
        </p:txBody>
      </p:sp>
    </p:spTree>
    <p:extLst>
      <p:ext uri="{BB962C8B-B14F-4D97-AF65-F5344CB8AC3E}">
        <p14:creationId xmlns:p14="http://schemas.microsoft.com/office/powerpoint/2010/main" val="1779040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00D3-6968-4665-AE98-4F9E13022D64}"/>
              </a:ext>
            </a:extLst>
          </p:cNvPr>
          <p:cNvSpPr>
            <a:spLocks noGrp="1"/>
          </p:cNvSpPr>
          <p:nvPr>
            <p:ph type="title"/>
          </p:nvPr>
        </p:nvSpPr>
        <p:spPr/>
        <p:txBody>
          <a:bodyPr/>
          <a:lstStyle/>
          <a:p>
            <a:r>
              <a:rPr lang="en-US" dirty="0"/>
              <a:t>Upcoming LAFCO Meetings</a:t>
            </a:r>
          </a:p>
        </p:txBody>
      </p:sp>
      <p:sp>
        <p:nvSpPr>
          <p:cNvPr id="3" name="Content Placeholder 2">
            <a:extLst>
              <a:ext uri="{FF2B5EF4-FFF2-40B4-BE49-F238E27FC236}">
                <a16:creationId xmlns:a16="http://schemas.microsoft.com/office/drawing/2014/main" id="{E7B37CF0-8942-4F31-A725-0829E0E5AC6C}"/>
              </a:ext>
            </a:extLst>
          </p:cNvPr>
          <p:cNvSpPr>
            <a:spLocks noGrp="1"/>
          </p:cNvSpPr>
          <p:nvPr>
            <p:ph idx="1"/>
          </p:nvPr>
        </p:nvSpPr>
        <p:spPr/>
        <p:txBody>
          <a:bodyPr/>
          <a:lstStyle/>
          <a:p>
            <a:r>
              <a:rPr lang="en-US" dirty="0"/>
              <a:t>Policy Workshop on April 22, 2025</a:t>
            </a:r>
          </a:p>
          <a:p>
            <a:r>
              <a:rPr lang="en-US" dirty="0"/>
              <a:t>9AM – 1PM</a:t>
            </a:r>
          </a:p>
          <a:p>
            <a:r>
              <a:rPr lang="en-US" dirty="0"/>
              <a:t>Holiday Inn - Auburn</a:t>
            </a:r>
          </a:p>
        </p:txBody>
      </p:sp>
    </p:spTree>
    <p:extLst>
      <p:ext uri="{BB962C8B-B14F-4D97-AF65-F5344CB8AC3E}">
        <p14:creationId xmlns:p14="http://schemas.microsoft.com/office/powerpoint/2010/main" val="244267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9758-C448-4494-2F1A-0DFE7A3903B6}"/>
              </a:ext>
            </a:extLst>
          </p:cNvPr>
          <p:cNvSpPr>
            <a:spLocks noGrp="1"/>
          </p:cNvSpPr>
          <p:nvPr>
            <p:ph type="title"/>
          </p:nvPr>
        </p:nvSpPr>
        <p:spPr/>
        <p:txBody>
          <a:bodyPr/>
          <a:lstStyle/>
          <a:p>
            <a:r>
              <a:rPr lang="en-US" dirty="0"/>
              <a:t>Employee Salary &amp; Benefits Projection</a:t>
            </a:r>
          </a:p>
        </p:txBody>
      </p:sp>
      <p:pic>
        <p:nvPicPr>
          <p:cNvPr id="4" name="Content Placeholder 3">
            <a:extLst>
              <a:ext uri="{FF2B5EF4-FFF2-40B4-BE49-F238E27FC236}">
                <a16:creationId xmlns:a16="http://schemas.microsoft.com/office/drawing/2014/main" id="{B2C41158-5769-BBB8-A584-F54D05BA228D}"/>
              </a:ext>
            </a:extLst>
          </p:cNvPr>
          <p:cNvPicPr>
            <a:picLocks noGrp="1" noChangeAspect="1"/>
          </p:cNvPicPr>
          <p:nvPr>
            <p:ph idx="1"/>
          </p:nvPr>
        </p:nvPicPr>
        <p:blipFill>
          <a:blip r:embed="rId2"/>
          <a:stretch>
            <a:fillRect/>
          </a:stretch>
        </p:blipFill>
        <p:spPr>
          <a:xfrm>
            <a:off x="570780" y="1685100"/>
            <a:ext cx="9565442" cy="4482236"/>
          </a:xfrm>
          <a:prstGeom prst="rect">
            <a:avLst/>
          </a:prstGeom>
        </p:spPr>
      </p:pic>
    </p:spTree>
    <p:extLst>
      <p:ext uri="{BB962C8B-B14F-4D97-AF65-F5344CB8AC3E}">
        <p14:creationId xmlns:p14="http://schemas.microsoft.com/office/powerpoint/2010/main" val="1485893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327DBE-9D24-8D8A-01D6-4458B32E9227}"/>
              </a:ext>
            </a:extLst>
          </p:cNvPr>
          <p:cNvPicPr>
            <a:picLocks noGrp="1" noChangeAspect="1"/>
          </p:cNvPicPr>
          <p:nvPr>
            <p:ph idx="1"/>
          </p:nvPr>
        </p:nvPicPr>
        <p:blipFill>
          <a:blip r:embed="rId2"/>
          <a:stretch>
            <a:fillRect/>
          </a:stretch>
        </p:blipFill>
        <p:spPr>
          <a:xfrm>
            <a:off x="3674611" y="198490"/>
            <a:ext cx="5469390" cy="6581689"/>
          </a:xfrm>
        </p:spPr>
      </p:pic>
      <p:sp>
        <p:nvSpPr>
          <p:cNvPr id="6" name="TextBox 5">
            <a:extLst>
              <a:ext uri="{FF2B5EF4-FFF2-40B4-BE49-F238E27FC236}">
                <a16:creationId xmlns:a16="http://schemas.microsoft.com/office/drawing/2014/main" id="{977B8BBE-8B44-EFA5-152A-5361F9D47D15}"/>
              </a:ext>
            </a:extLst>
          </p:cNvPr>
          <p:cNvSpPr txBox="1"/>
          <p:nvPr/>
        </p:nvSpPr>
        <p:spPr>
          <a:xfrm>
            <a:off x="1196502" y="3429000"/>
            <a:ext cx="1588897" cy="369332"/>
          </a:xfrm>
          <a:prstGeom prst="rect">
            <a:avLst/>
          </a:prstGeom>
          <a:noFill/>
        </p:spPr>
        <p:txBody>
          <a:bodyPr wrap="none" rtlCol="0">
            <a:spAutoFit/>
          </a:bodyPr>
          <a:lstStyle/>
          <a:p>
            <a:r>
              <a:rPr lang="en-US" dirty="0"/>
              <a:t>Placer County</a:t>
            </a:r>
          </a:p>
        </p:txBody>
      </p:sp>
    </p:spTree>
    <p:extLst>
      <p:ext uri="{BB962C8B-B14F-4D97-AF65-F5344CB8AC3E}">
        <p14:creationId xmlns:p14="http://schemas.microsoft.com/office/powerpoint/2010/main" val="2658336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15A846-2147-06F3-DD7B-428F6B8CBF5C}"/>
              </a:ext>
            </a:extLst>
          </p:cNvPr>
          <p:cNvPicPr>
            <a:picLocks noChangeAspect="1"/>
          </p:cNvPicPr>
          <p:nvPr/>
        </p:nvPicPr>
        <p:blipFill>
          <a:blip r:embed="rId2"/>
          <a:stretch>
            <a:fillRect/>
          </a:stretch>
        </p:blipFill>
        <p:spPr>
          <a:xfrm>
            <a:off x="2616740" y="192834"/>
            <a:ext cx="6848273" cy="6578231"/>
          </a:xfrm>
          <a:prstGeom prst="rect">
            <a:avLst/>
          </a:prstGeom>
        </p:spPr>
      </p:pic>
      <p:sp>
        <p:nvSpPr>
          <p:cNvPr id="6" name="TextBox 5">
            <a:extLst>
              <a:ext uri="{FF2B5EF4-FFF2-40B4-BE49-F238E27FC236}">
                <a16:creationId xmlns:a16="http://schemas.microsoft.com/office/drawing/2014/main" id="{E22FA921-8031-B48F-BA63-4C6704DA3AF7}"/>
              </a:ext>
            </a:extLst>
          </p:cNvPr>
          <p:cNvSpPr txBox="1"/>
          <p:nvPr/>
        </p:nvSpPr>
        <p:spPr>
          <a:xfrm>
            <a:off x="914400" y="2081719"/>
            <a:ext cx="1865382" cy="369332"/>
          </a:xfrm>
          <a:prstGeom prst="rect">
            <a:avLst/>
          </a:prstGeom>
          <a:noFill/>
        </p:spPr>
        <p:txBody>
          <a:bodyPr wrap="none" rtlCol="0">
            <a:spAutoFit/>
          </a:bodyPr>
          <a:lstStyle/>
          <a:p>
            <a:r>
              <a:rPr lang="en-US" dirty="0"/>
              <a:t>Monterey LAFCO</a:t>
            </a:r>
          </a:p>
        </p:txBody>
      </p:sp>
    </p:spTree>
    <p:extLst>
      <p:ext uri="{BB962C8B-B14F-4D97-AF65-F5344CB8AC3E}">
        <p14:creationId xmlns:p14="http://schemas.microsoft.com/office/powerpoint/2010/main" val="2865176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9563B3-4989-C003-D49A-49D5F0506F63}"/>
              </a:ext>
            </a:extLst>
          </p:cNvPr>
          <p:cNvPicPr>
            <a:picLocks noChangeAspect="1"/>
          </p:cNvPicPr>
          <p:nvPr/>
        </p:nvPicPr>
        <p:blipFill>
          <a:blip r:embed="rId2"/>
          <a:stretch>
            <a:fillRect/>
          </a:stretch>
        </p:blipFill>
        <p:spPr>
          <a:xfrm>
            <a:off x="2597287" y="0"/>
            <a:ext cx="6997426" cy="6858000"/>
          </a:xfrm>
          <a:prstGeom prst="rect">
            <a:avLst/>
          </a:prstGeom>
        </p:spPr>
      </p:pic>
      <p:sp>
        <p:nvSpPr>
          <p:cNvPr id="6" name="TextBox 5">
            <a:extLst>
              <a:ext uri="{FF2B5EF4-FFF2-40B4-BE49-F238E27FC236}">
                <a16:creationId xmlns:a16="http://schemas.microsoft.com/office/drawing/2014/main" id="{60AC97A8-0BD5-6F15-66A5-2DBE99893905}"/>
              </a:ext>
            </a:extLst>
          </p:cNvPr>
          <p:cNvSpPr txBox="1"/>
          <p:nvPr/>
        </p:nvSpPr>
        <p:spPr>
          <a:xfrm>
            <a:off x="995881" y="2752253"/>
            <a:ext cx="1626279" cy="369332"/>
          </a:xfrm>
          <a:prstGeom prst="rect">
            <a:avLst/>
          </a:prstGeom>
          <a:noFill/>
        </p:spPr>
        <p:txBody>
          <a:bodyPr wrap="none" rtlCol="0">
            <a:spAutoFit/>
          </a:bodyPr>
          <a:lstStyle/>
          <a:p>
            <a:r>
              <a:rPr lang="en-US" dirty="0"/>
              <a:t>Solano LAFCO</a:t>
            </a:r>
          </a:p>
        </p:txBody>
      </p:sp>
    </p:spTree>
    <p:extLst>
      <p:ext uri="{BB962C8B-B14F-4D97-AF65-F5344CB8AC3E}">
        <p14:creationId xmlns:p14="http://schemas.microsoft.com/office/powerpoint/2010/main" val="337796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7CB4-3653-F82C-9E3E-A4D3BD55CCC8}"/>
              </a:ext>
            </a:extLst>
          </p:cNvPr>
          <p:cNvSpPr>
            <a:spLocks noGrp="1"/>
          </p:cNvSpPr>
          <p:nvPr>
            <p:ph type="title"/>
          </p:nvPr>
        </p:nvSpPr>
        <p:spPr/>
        <p:txBody>
          <a:bodyPr/>
          <a:lstStyle/>
          <a:p>
            <a:r>
              <a:rPr lang="en-US" dirty="0"/>
              <a:t>Using Monterey LAFCO’s Employer Cost</a:t>
            </a:r>
          </a:p>
        </p:txBody>
      </p:sp>
      <p:pic>
        <p:nvPicPr>
          <p:cNvPr id="5" name="Content Placeholder 4">
            <a:extLst>
              <a:ext uri="{FF2B5EF4-FFF2-40B4-BE49-F238E27FC236}">
                <a16:creationId xmlns:a16="http://schemas.microsoft.com/office/drawing/2014/main" id="{DD6125E2-1B72-9E35-FC1F-384FEE25846D}"/>
              </a:ext>
            </a:extLst>
          </p:cNvPr>
          <p:cNvPicPr>
            <a:picLocks noGrp="1" noChangeAspect="1"/>
          </p:cNvPicPr>
          <p:nvPr>
            <p:ph idx="1"/>
          </p:nvPr>
        </p:nvPicPr>
        <p:blipFill>
          <a:blip r:embed="rId2"/>
          <a:stretch>
            <a:fillRect/>
          </a:stretch>
        </p:blipFill>
        <p:spPr>
          <a:xfrm>
            <a:off x="838200" y="1690688"/>
            <a:ext cx="9312674" cy="4351337"/>
          </a:xfrm>
        </p:spPr>
      </p:pic>
      <p:sp>
        <p:nvSpPr>
          <p:cNvPr id="6" name="TextBox 5">
            <a:extLst>
              <a:ext uri="{FF2B5EF4-FFF2-40B4-BE49-F238E27FC236}">
                <a16:creationId xmlns:a16="http://schemas.microsoft.com/office/drawing/2014/main" id="{5909C275-D7DC-E5CE-9332-6744F76A439B}"/>
              </a:ext>
            </a:extLst>
          </p:cNvPr>
          <p:cNvSpPr txBox="1"/>
          <p:nvPr/>
        </p:nvSpPr>
        <p:spPr>
          <a:xfrm>
            <a:off x="6965005" y="6308209"/>
            <a:ext cx="2165721" cy="369332"/>
          </a:xfrm>
          <a:prstGeom prst="rect">
            <a:avLst/>
          </a:prstGeom>
          <a:noFill/>
        </p:spPr>
        <p:txBody>
          <a:bodyPr wrap="none" rtlCol="0">
            <a:spAutoFit/>
          </a:bodyPr>
          <a:lstStyle/>
          <a:p>
            <a:r>
              <a:rPr lang="en-US" dirty="0"/>
              <a:t>Savings of $127,000</a:t>
            </a:r>
          </a:p>
        </p:txBody>
      </p:sp>
    </p:spTree>
    <p:extLst>
      <p:ext uri="{BB962C8B-B14F-4D97-AF65-F5344CB8AC3E}">
        <p14:creationId xmlns:p14="http://schemas.microsoft.com/office/powerpoint/2010/main" val="264186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3610C3-2ACF-0DA2-3D47-C3B31FED5AB2}"/>
              </a:ext>
            </a:extLst>
          </p:cNvPr>
          <p:cNvSpPr>
            <a:spLocks noGrp="1"/>
          </p:cNvSpPr>
          <p:nvPr>
            <p:ph type="title"/>
          </p:nvPr>
        </p:nvSpPr>
        <p:spPr>
          <a:xfrm>
            <a:off x="838200" y="365125"/>
            <a:ext cx="10515600" cy="1325563"/>
          </a:xfrm>
        </p:spPr>
        <p:txBody>
          <a:bodyPr>
            <a:normAutofit/>
          </a:bodyPr>
          <a:lstStyle/>
          <a:p>
            <a:r>
              <a:rPr lang="en-US" sz="4000" dirty="0"/>
              <a:t>Item 6A: Rocklin Service Review and SOI Update</a:t>
            </a:r>
          </a:p>
        </p:txBody>
      </p:sp>
      <p:sp>
        <p:nvSpPr>
          <p:cNvPr id="11" name="Content Placeholder 2">
            <a:extLst>
              <a:ext uri="{FF2B5EF4-FFF2-40B4-BE49-F238E27FC236}">
                <a16:creationId xmlns:a16="http://schemas.microsoft.com/office/drawing/2014/main" id="{345898D4-3F55-2ABB-16B1-E26FD6541480}"/>
              </a:ext>
            </a:extLst>
          </p:cNvPr>
          <p:cNvSpPr>
            <a:spLocks noGrp="1"/>
          </p:cNvSpPr>
          <p:nvPr>
            <p:ph idx="1"/>
          </p:nvPr>
        </p:nvSpPr>
        <p:spPr>
          <a:xfrm>
            <a:off x="838200" y="1690688"/>
            <a:ext cx="10515600" cy="4351338"/>
          </a:xfrm>
        </p:spPr>
        <p:txBody>
          <a:bodyPr/>
          <a:lstStyle/>
          <a:p>
            <a:r>
              <a:rPr lang="en-US" dirty="0"/>
              <a:t>Chapter 12 includes comments (verbal and written) and edits to the report. </a:t>
            </a:r>
          </a:p>
          <a:p>
            <a:r>
              <a:rPr lang="en-US" dirty="0"/>
              <a:t>Two key edits:</a:t>
            </a:r>
          </a:p>
          <a:p>
            <a:pPr lvl="1"/>
            <a:r>
              <a:rPr lang="en-US" dirty="0"/>
              <a:t>1) Removal of specific reference to SB 1383 from a study recommendation:</a:t>
            </a:r>
          </a:p>
          <a:p>
            <a:pPr lvl="1"/>
            <a:endParaRPr lang="en-US" dirty="0"/>
          </a:p>
          <a:p>
            <a:endParaRPr lang="en-US" dirty="0"/>
          </a:p>
          <a:p>
            <a:endParaRPr lang="en-US" dirty="0"/>
          </a:p>
        </p:txBody>
      </p:sp>
      <p:pic>
        <p:nvPicPr>
          <p:cNvPr id="2" name="Picture 1">
            <a:extLst>
              <a:ext uri="{FF2B5EF4-FFF2-40B4-BE49-F238E27FC236}">
                <a16:creationId xmlns:a16="http://schemas.microsoft.com/office/drawing/2014/main" id="{3406ED01-2619-C08B-1D53-25F4E6F7BD57}"/>
              </a:ext>
            </a:extLst>
          </p:cNvPr>
          <p:cNvPicPr>
            <a:picLocks noChangeAspect="1"/>
          </p:cNvPicPr>
          <p:nvPr/>
        </p:nvPicPr>
        <p:blipFill>
          <a:blip r:embed="rId2"/>
          <a:stretch>
            <a:fillRect/>
          </a:stretch>
        </p:blipFill>
        <p:spPr>
          <a:xfrm>
            <a:off x="1296626" y="3866357"/>
            <a:ext cx="9172575" cy="755127"/>
          </a:xfrm>
          <a:prstGeom prst="rect">
            <a:avLst/>
          </a:prstGeom>
        </p:spPr>
      </p:pic>
    </p:spTree>
    <p:extLst>
      <p:ext uri="{BB962C8B-B14F-4D97-AF65-F5344CB8AC3E}">
        <p14:creationId xmlns:p14="http://schemas.microsoft.com/office/powerpoint/2010/main" val="39158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E83B-6024-A46C-0BC1-2ECD36785753}"/>
              </a:ext>
            </a:extLst>
          </p:cNvPr>
          <p:cNvSpPr>
            <a:spLocks noGrp="1"/>
          </p:cNvSpPr>
          <p:nvPr>
            <p:ph type="title"/>
          </p:nvPr>
        </p:nvSpPr>
        <p:spPr/>
        <p:txBody>
          <a:bodyPr/>
          <a:lstStyle/>
          <a:p>
            <a:r>
              <a:rPr lang="en-US" dirty="0"/>
              <a:t>Using Solano LAFCO’s Employer Cost - PERS</a:t>
            </a:r>
          </a:p>
        </p:txBody>
      </p:sp>
      <p:pic>
        <p:nvPicPr>
          <p:cNvPr id="5" name="Content Placeholder 4">
            <a:extLst>
              <a:ext uri="{FF2B5EF4-FFF2-40B4-BE49-F238E27FC236}">
                <a16:creationId xmlns:a16="http://schemas.microsoft.com/office/drawing/2014/main" id="{839F17D4-09BB-04B4-597B-F0CB6A298884}"/>
              </a:ext>
            </a:extLst>
          </p:cNvPr>
          <p:cNvPicPr>
            <a:picLocks noGrp="1" noChangeAspect="1"/>
          </p:cNvPicPr>
          <p:nvPr>
            <p:ph idx="1"/>
          </p:nvPr>
        </p:nvPicPr>
        <p:blipFill>
          <a:blip r:embed="rId2"/>
          <a:stretch>
            <a:fillRect/>
          </a:stretch>
        </p:blipFill>
        <p:spPr>
          <a:xfrm>
            <a:off x="611865" y="1960147"/>
            <a:ext cx="9645711" cy="4532728"/>
          </a:xfrm>
        </p:spPr>
      </p:pic>
      <p:sp>
        <p:nvSpPr>
          <p:cNvPr id="6" name="TextBox 5">
            <a:extLst>
              <a:ext uri="{FF2B5EF4-FFF2-40B4-BE49-F238E27FC236}">
                <a16:creationId xmlns:a16="http://schemas.microsoft.com/office/drawing/2014/main" id="{D88E8094-18B7-F939-12D0-B751FA148A02}"/>
              </a:ext>
            </a:extLst>
          </p:cNvPr>
          <p:cNvSpPr txBox="1"/>
          <p:nvPr/>
        </p:nvSpPr>
        <p:spPr>
          <a:xfrm>
            <a:off x="7785980" y="6488668"/>
            <a:ext cx="2042290" cy="369332"/>
          </a:xfrm>
          <a:prstGeom prst="rect">
            <a:avLst/>
          </a:prstGeom>
          <a:noFill/>
        </p:spPr>
        <p:txBody>
          <a:bodyPr wrap="none" rtlCol="0">
            <a:spAutoFit/>
          </a:bodyPr>
          <a:lstStyle/>
          <a:p>
            <a:r>
              <a:rPr lang="en-US" dirty="0"/>
              <a:t>Savings of $99,000</a:t>
            </a:r>
          </a:p>
        </p:txBody>
      </p:sp>
    </p:spTree>
    <p:extLst>
      <p:ext uri="{BB962C8B-B14F-4D97-AF65-F5344CB8AC3E}">
        <p14:creationId xmlns:p14="http://schemas.microsoft.com/office/powerpoint/2010/main" val="3504181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5FFC-45FD-33D9-AAB5-DC3EDC24A312}"/>
            </a:ext>
          </a:extLst>
        </p:cNvPr>
        <p:cNvGrpSpPr/>
        <p:nvPr/>
      </p:nvGrpSpPr>
      <p:grpSpPr>
        <a:xfrm>
          <a:off x="0" y="0"/>
          <a:ext cx="0" cy="0"/>
          <a:chOff x="0" y="0"/>
          <a:chExt cx="0" cy="0"/>
        </a:xfrm>
      </p:grpSpPr>
      <p:pic>
        <p:nvPicPr>
          <p:cNvPr id="6" name="Picture 5" descr="A map of a neighborhood&#10;&#10;Description automatically generated">
            <a:extLst>
              <a:ext uri="{FF2B5EF4-FFF2-40B4-BE49-F238E27FC236}">
                <a16:creationId xmlns:a16="http://schemas.microsoft.com/office/drawing/2014/main" id="{96168203-6E93-EEA8-C947-2F54FE5C4631}"/>
              </a:ext>
            </a:extLst>
          </p:cNvPr>
          <p:cNvPicPr>
            <a:picLocks noChangeAspect="1"/>
          </p:cNvPicPr>
          <p:nvPr/>
        </p:nvPicPr>
        <p:blipFill>
          <a:blip r:embed="rId3"/>
          <a:stretch>
            <a:fillRect/>
          </a:stretch>
        </p:blipFill>
        <p:spPr>
          <a:xfrm>
            <a:off x="682658" y="647452"/>
            <a:ext cx="7473887" cy="5563095"/>
          </a:xfrm>
          <a:prstGeom prst="rect">
            <a:avLst/>
          </a:prstGeom>
        </p:spPr>
      </p:pic>
      <p:sp>
        <p:nvSpPr>
          <p:cNvPr id="2" name="Title 1">
            <a:extLst>
              <a:ext uri="{FF2B5EF4-FFF2-40B4-BE49-F238E27FC236}">
                <a16:creationId xmlns:a16="http://schemas.microsoft.com/office/drawing/2014/main" id="{96A9AC53-2C4A-2D3F-AC41-A7976E515012}"/>
              </a:ext>
            </a:extLst>
          </p:cNvPr>
          <p:cNvSpPr>
            <a:spLocks noGrp="1"/>
          </p:cNvSpPr>
          <p:nvPr>
            <p:ph type="title"/>
          </p:nvPr>
        </p:nvSpPr>
        <p:spPr>
          <a:xfrm>
            <a:off x="8129588" y="498748"/>
            <a:ext cx="3814762" cy="1412919"/>
          </a:xfrm>
        </p:spPr>
        <p:txBody>
          <a:bodyPr>
            <a:normAutofit/>
          </a:bodyPr>
          <a:lstStyle/>
          <a:p>
            <a:r>
              <a:rPr lang="en-US" dirty="0"/>
              <a:t>Report Edit #2</a:t>
            </a:r>
          </a:p>
        </p:txBody>
      </p:sp>
      <p:sp>
        <p:nvSpPr>
          <p:cNvPr id="3" name="Content Placeholder 2">
            <a:extLst>
              <a:ext uri="{FF2B5EF4-FFF2-40B4-BE49-F238E27FC236}">
                <a16:creationId xmlns:a16="http://schemas.microsoft.com/office/drawing/2014/main" id="{6881C983-88B3-2AD7-7DB6-6D476D6FEE96}"/>
              </a:ext>
            </a:extLst>
          </p:cNvPr>
          <p:cNvSpPr>
            <a:spLocks noGrp="1"/>
          </p:cNvSpPr>
          <p:nvPr>
            <p:ph idx="1"/>
          </p:nvPr>
        </p:nvSpPr>
        <p:spPr>
          <a:xfrm>
            <a:off x="7772399" y="2045291"/>
            <a:ext cx="4005943" cy="4043812"/>
          </a:xfrm>
        </p:spPr>
        <p:txBody>
          <a:bodyPr numCol="1">
            <a:normAutofit/>
          </a:bodyPr>
          <a:lstStyle/>
          <a:p>
            <a:pPr lvl="1"/>
            <a:r>
              <a:rPr lang="en-US" sz="2800" dirty="0">
                <a:effectLst/>
                <a:latin typeface="Calibri" panose="020F0502020204030204" pitchFamily="34" charset="0"/>
                <a:ea typeface="Times New Roman" panose="02020603050405020304" pitchFamily="18" charset="0"/>
                <a:cs typeface="Times New Roman" panose="02020603050405020304" pitchFamily="18" charset="0"/>
              </a:rPr>
              <a:t>Expanded discussion of overlapping services between the City and neighboring agencies in Chapter 11, Section 11.6</a:t>
            </a:r>
            <a:r>
              <a:rPr lang="en-US" sz="2800" dirty="0">
                <a:latin typeface="Calibri" panose="020F0502020204030204" pitchFamily="34" charset="0"/>
                <a:ea typeface="Times New Roman" panose="02020603050405020304" pitchFamily="18" charset="0"/>
                <a:cs typeface="Times New Roman" panose="02020603050405020304" pitchFamily="18" charset="0"/>
              </a:rPr>
              <a:t>.</a:t>
            </a:r>
          </a:p>
          <a:p>
            <a:pPr marL="457200" lvl="1" indent="0">
              <a:buNone/>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E36B565C-AA1B-AC7A-DC49-AEC4456FA423}"/>
              </a:ext>
            </a:extLst>
          </p:cNvPr>
          <p:cNvSpPr>
            <a:spLocks noGrp="1"/>
          </p:cNvSpPr>
          <p:nvPr>
            <p:ph type="sldNum" sz="quarter" idx="12"/>
          </p:nvPr>
        </p:nvSpPr>
        <p:spPr>
          <a:xfrm>
            <a:off x="8610600" y="6356350"/>
            <a:ext cx="2743200" cy="365125"/>
          </a:xfrm>
        </p:spPr>
        <p:txBody>
          <a:bodyPr/>
          <a:lstStyle>
            <a:lvl1pPr>
              <a:defRPr b="1"/>
            </a:lvl1pPr>
          </a:lstStyle>
          <a:p>
            <a:fld id="{0056A44E-4537-1744-885D-9273929A4BC2}" type="slidenum">
              <a:rPr lang="en-US" smtClean="0"/>
              <a:pPr/>
              <a:t>4</a:t>
            </a:fld>
            <a:endParaRPr lang="en-US"/>
          </a:p>
        </p:txBody>
      </p:sp>
    </p:spTree>
    <p:extLst>
      <p:ext uri="{BB962C8B-B14F-4D97-AF65-F5344CB8AC3E}">
        <p14:creationId xmlns:p14="http://schemas.microsoft.com/office/powerpoint/2010/main" val="394123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B7E0-2B5C-D832-277E-0470305F3170}"/>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0EA69B12-E3AD-668E-74F0-685A379AEE5E}"/>
              </a:ext>
            </a:extLst>
          </p:cNvPr>
          <p:cNvSpPr>
            <a:spLocks noGrp="1"/>
          </p:cNvSpPr>
          <p:nvPr>
            <p:ph type="title"/>
          </p:nvPr>
        </p:nvSpPr>
        <p:spPr/>
        <p:txBody>
          <a:bodyPr>
            <a:normAutofit fontScale="90000"/>
          </a:bodyPr>
          <a:lstStyle/>
          <a:p>
            <a:r>
              <a:rPr lang="en-US" dirty="0"/>
              <a:t>Item 6A: Project No. 2023-04 Service Review and Sphere of Influence Update for the City of Rocklin </a:t>
            </a:r>
          </a:p>
        </p:txBody>
      </p:sp>
      <p:sp>
        <p:nvSpPr>
          <p:cNvPr id="2" name="Content Placeholder 1">
            <a:extLst>
              <a:ext uri="{FF2B5EF4-FFF2-40B4-BE49-F238E27FC236}">
                <a16:creationId xmlns:a16="http://schemas.microsoft.com/office/drawing/2014/main" id="{80C357C2-C9BE-61DC-67DD-C5AB056F6BFD}"/>
              </a:ext>
            </a:extLst>
          </p:cNvPr>
          <p:cNvSpPr>
            <a:spLocks noGrp="1"/>
          </p:cNvSpPr>
          <p:nvPr>
            <p:ph idx="1"/>
          </p:nvPr>
        </p:nvSpPr>
        <p:spPr/>
        <p:txBody>
          <a:bodyPr/>
          <a:lstStyle/>
          <a:p>
            <a:endParaRPr lang="en-US" dirty="0"/>
          </a:p>
          <a:p>
            <a:pPr marL="0" indent="0">
              <a:buNone/>
            </a:pPr>
            <a:r>
              <a:rPr lang="en-US" u="sng" dirty="0"/>
              <a:t>Staff Recommendation:</a:t>
            </a:r>
          </a:p>
          <a:p>
            <a:pPr marL="0" indent="0">
              <a:buNone/>
            </a:pPr>
            <a:r>
              <a:rPr lang="en-US" sz="2400" b="0" i="0" u="none" strike="noStrike" baseline="0" dirty="0">
                <a:solidFill>
                  <a:srgbClr val="003E5C"/>
                </a:solidFill>
                <a:latin typeface="Aptos" panose="020B0004020202020204" pitchFamily="34" charset="0"/>
              </a:rPr>
              <a:t>The Executive Officer recommends that the Commission adopt proposed Resolution No. 25-04 (Attachment A), accepting the final study (Attachment B) for the City of Rocklin, making the required determinations set forth in the final study, and determining that no change to the City’s SOI is necessary. </a:t>
            </a:r>
            <a:endParaRPr lang="en-US" sz="3600" dirty="0">
              <a:solidFill>
                <a:srgbClr val="003E5C"/>
              </a:solidFill>
              <a:latin typeface="Aptos" panose="020B0004020202020204" pitchFamily="34" charset="0"/>
            </a:endParaRPr>
          </a:p>
        </p:txBody>
      </p:sp>
    </p:spTree>
    <p:extLst>
      <p:ext uri="{BB962C8B-B14F-4D97-AF65-F5344CB8AC3E}">
        <p14:creationId xmlns:p14="http://schemas.microsoft.com/office/powerpoint/2010/main" val="387657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C768-F3AC-AA98-4430-98D3F6D43B5B}"/>
              </a:ext>
            </a:extLst>
          </p:cNvPr>
          <p:cNvSpPr>
            <a:spLocks noGrp="1"/>
          </p:cNvSpPr>
          <p:nvPr>
            <p:ph type="title"/>
          </p:nvPr>
        </p:nvSpPr>
        <p:spPr/>
        <p:txBody>
          <a:bodyPr/>
          <a:lstStyle/>
          <a:p>
            <a:r>
              <a:rPr lang="en-US" dirty="0"/>
              <a:t>Item 6B: Project No. 2022-03 Service Review</a:t>
            </a:r>
          </a:p>
        </p:txBody>
      </p:sp>
      <p:sp>
        <p:nvSpPr>
          <p:cNvPr id="3" name="Content Placeholder 2">
            <a:extLst>
              <a:ext uri="{FF2B5EF4-FFF2-40B4-BE49-F238E27FC236}">
                <a16:creationId xmlns:a16="http://schemas.microsoft.com/office/drawing/2014/main" id="{E6CF0F94-04B9-CAFF-F3CA-74D314CED60F}"/>
              </a:ext>
            </a:extLst>
          </p:cNvPr>
          <p:cNvSpPr>
            <a:spLocks noGrp="1"/>
          </p:cNvSpPr>
          <p:nvPr>
            <p:ph idx="1"/>
          </p:nvPr>
        </p:nvSpPr>
        <p:spPr/>
        <p:txBody>
          <a:bodyPr/>
          <a:lstStyle/>
          <a:p>
            <a:pPr algn="l"/>
            <a:endParaRPr lang="en-US" b="0" i="0" u="none" strike="noStrike" baseline="0" dirty="0">
              <a:solidFill>
                <a:srgbClr val="003E5C"/>
              </a:solidFill>
              <a:latin typeface="Aptos" panose="020B0004020202020204" pitchFamily="34" charset="0"/>
            </a:endParaRPr>
          </a:p>
          <a:p>
            <a:r>
              <a:rPr lang="en-US" b="1" i="0" u="none" strike="noStrike" baseline="0" dirty="0">
                <a:solidFill>
                  <a:srgbClr val="003E5C"/>
                </a:solidFill>
                <a:latin typeface="Aptos" panose="020B0004020202020204" pitchFamily="34" charset="0"/>
              </a:rPr>
              <a:t>Newcastle Fire Protection District, </a:t>
            </a:r>
          </a:p>
          <a:p>
            <a:r>
              <a:rPr lang="en-US" b="1" i="0" u="none" strike="noStrike" baseline="0" dirty="0">
                <a:solidFill>
                  <a:srgbClr val="003E5C"/>
                </a:solidFill>
                <a:latin typeface="Aptos" panose="020B0004020202020204" pitchFamily="34" charset="0"/>
              </a:rPr>
              <a:t>Penryn Fire Protection District, </a:t>
            </a:r>
          </a:p>
          <a:p>
            <a:r>
              <a:rPr lang="en-US" b="1" i="0" u="none" strike="noStrike" baseline="0" dirty="0">
                <a:solidFill>
                  <a:srgbClr val="003E5C"/>
                </a:solidFill>
                <a:latin typeface="Aptos" panose="020B0004020202020204" pitchFamily="34" charset="0"/>
              </a:rPr>
              <a:t>Placer Hills Fire Protection District, </a:t>
            </a:r>
          </a:p>
          <a:p>
            <a:r>
              <a:rPr lang="en-US" b="1" i="0" u="none" strike="noStrike" baseline="0" dirty="0">
                <a:solidFill>
                  <a:srgbClr val="003E5C"/>
                </a:solidFill>
                <a:latin typeface="Aptos" panose="020B0004020202020204" pitchFamily="34" charset="0"/>
              </a:rPr>
              <a:t>South Placer Fire Protection District,</a:t>
            </a:r>
          </a:p>
          <a:p>
            <a:r>
              <a:rPr lang="en-US" b="1" i="0" u="none" strike="noStrike" baseline="0" dirty="0">
                <a:solidFill>
                  <a:srgbClr val="003E5C"/>
                </a:solidFill>
                <a:latin typeface="Aptos" panose="020B0004020202020204" pitchFamily="34" charset="0"/>
              </a:rPr>
              <a:t>City of Lincoln Fire Department,</a:t>
            </a:r>
          </a:p>
          <a:p>
            <a:r>
              <a:rPr lang="en-US" b="1" dirty="0">
                <a:solidFill>
                  <a:srgbClr val="003E5C"/>
                </a:solidFill>
                <a:latin typeface="Aptos" panose="020B0004020202020204" pitchFamily="34" charset="0"/>
              </a:rPr>
              <a:t>City of </a:t>
            </a:r>
            <a:r>
              <a:rPr lang="en-US" b="1" i="0" u="none" strike="noStrike" baseline="0" dirty="0">
                <a:solidFill>
                  <a:srgbClr val="003E5C"/>
                </a:solidFill>
                <a:latin typeface="Aptos" panose="020B0004020202020204" pitchFamily="34" charset="0"/>
              </a:rPr>
              <a:t>Rocklin Fire Department, and</a:t>
            </a:r>
          </a:p>
          <a:p>
            <a:r>
              <a:rPr lang="en-US" b="1" dirty="0">
                <a:solidFill>
                  <a:srgbClr val="003E5C"/>
                </a:solidFill>
                <a:latin typeface="Aptos" panose="020B0004020202020204" pitchFamily="34" charset="0"/>
              </a:rPr>
              <a:t>City of </a:t>
            </a:r>
            <a:r>
              <a:rPr lang="en-US" b="1" i="0" u="none" strike="noStrike" baseline="0" dirty="0">
                <a:solidFill>
                  <a:srgbClr val="003E5C"/>
                </a:solidFill>
                <a:latin typeface="Aptos" panose="020B0004020202020204" pitchFamily="34" charset="0"/>
              </a:rPr>
              <a:t>Roseville Fire Department.</a:t>
            </a:r>
            <a:endParaRPr lang="en-US" b="0" i="0" u="none" strike="noStrike" baseline="0" dirty="0">
              <a:solidFill>
                <a:srgbClr val="003E5C"/>
              </a:solidFill>
              <a:latin typeface="Aptos" panose="020B0004020202020204" pitchFamily="34" charset="0"/>
            </a:endParaRPr>
          </a:p>
          <a:p>
            <a:endParaRPr lang="en-US" dirty="0"/>
          </a:p>
        </p:txBody>
      </p:sp>
    </p:spTree>
    <p:extLst>
      <p:ext uri="{BB962C8B-B14F-4D97-AF65-F5344CB8AC3E}">
        <p14:creationId xmlns:p14="http://schemas.microsoft.com/office/powerpoint/2010/main" val="5710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6BB3-11A1-168E-1B6A-0B592010C1A1}"/>
              </a:ext>
            </a:extLst>
          </p:cNvPr>
          <p:cNvSpPr>
            <a:spLocks noGrp="1"/>
          </p:cNvSpPr>
          <p:nvPr>
            <p:ph type="title"/>
          </p:nvPr>
        </p:nvSpPr>
        <p:spPr/>
        <p:txBody>
          <a:bodyPr/>
          <a:lstStyle/>
          <a:p>
            <a:r>
              <a:rPr lang="en-US" dirty="0"/>
              <a:t>Item 6B: Project No. 2022-03</a:t>
            </a:r>
          </a:p>
        </p:txBody>
      </p:sp>
      <p:sp>
        <p:nvSpPr>
          <p:cNvPr id="3" name="Content Placeholder 2">
            <a:extLst>
              <a:ext uri="{FF2B5EF4-FFF2-40B4-BE49-F238E27FC236}">
                <a16:creationId xmlns:a16="http://schemas.microsoft.com/office/drawing/2014/main" id="{9A1D804A-8532-CDBD-D8A3-98C5AF8877B2}"/>
              </a:ext>
            </a:extLst>
          </p:cNvPr>
          <p:cNvSpPr>
            <a:spLocks noGrp="1"/>
          </p:cNvSpPr>
          <p:nvPr>
            <p:ph idx="1"/>
          </p:nvPr>
        </p:nvSpPr>
        <p:spPr>
          <a:xfrm>
            <a:off x="838200" y="1493822"/>
            <a:ext cx="10515600" cy="4548204"/>
          </a:xfrm>
        </p:spPr>
        <p:txBody>
          <a:bodyPr>
            <a:normAutofit fontScale="92500" lnSpcReduction="10000"/>
          </a:bodyPr>
          <a:lstStyle/>
          <a:p>
            <a:pPr marL="0" indent="0">
              <a:buNone/>
            </a:pPr>
            <a:r>
              <a:rPr lang="en-US" u="sng" dirty="0"/>
              <a:t>On hold pending additional analysis:</a:t>
            </a:r>
          </a:p>
          <a:p>
            <a:r>
              <a:rPr lang="en-US" dirty="0"/>
              <a:t>Alta Fire Protection District</a:t>
            </a:r>
          </a:p>
          <a:p>
            <a:r>
              <a:rPr lang="en-US" dirty="0"/>
              <a:t>Foresthill Fire Protection District</a:t>
            </a:r>
          </a:p>
          <a:p>
            <a:r>
              <a:rPr lang="en-US" dirty="0"/>
              <a:t>City of Auburn Fire Department</a:t>
            </a:r>
          </a:p>
          <a:p>
            <a:r>
              <a:rPr lang="en-US" dirty="0"/>
              <a:t>City of Colfax Fire Department</a:t>
            </a:r>
          </a:p>
          <a:p>
            <a:r>
              <a:rPr lang="en-US" dirty="0"/>
              <a:t>Placer County Fire Department/County Service Area 28</a:t>
            </a:r>
          </a:p>
          <a:p>
            <a:endParaRPr lang="en-US" dirty="0"/>
          </a:p>
          <a:p>
            <a:pPr>
              <a:buFont typeface="Wingdings" panose="05000000000000000000" pitchFamily="2" charset="2"/>
              <a:buChar char="Ø"/>
            </a:pPr>
            <a:r>
              <a:rPr lang="en-US" dirty="0"/>
              <a:t>Agencies not reviewed are mentioned occasionally in the final report to provide context or to provide a more comprehensive overview of the region.</a:t>
            </a:r>
          </a:p>
        </p:txBody>
      </p:sp>
    </p:spTree>
    <p:extLst>
      <p:ext uri="{BB962C8B-B14F-4D97-AF65-F5344CB8AC3E}">
        <p14:creationId xmlns:p14="http://schemas.microsoft.com/office/powerpoint/2010/main" val="185009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577D-C573-045A-B263-1FA0ECA688D1}"/>
              </a:ext>
            </a:extLst>
          </p:cNvPr>
          <p:cNvSpPr>
            <a:spLocks noGrp="1"/>
          </p:cNvSpPr>
          <p:nvPr>
            <p:ph type="title"/>
          </p:nvPr>
        </p:nvSpPr>
        <p:spPr/>
        <p:txBody>
          <a:bodyPr/>
          <a:lstStyle/>
          <a:p>
            <a:r>
              <a:rPr lang="en-US" dirty="0"/>
              <a:t>Project No. 2022-03 </a:t>
            </a:r>
          </a:p>
        </p:txBody>
      </p:sp>
      <p:sp>
        <p:nvSpPr>
          <p:cNvPr id="3" name="Content Placeholder 2">
            <a:extLst>
              <a:ext uri="{FF2B5EF4-FFF2-40B4-BE49-F238E27FC236}">
                <a16:creationId xmlns:a16="http://schemas.microsoft.com/office/drawing/2014/main" id="{355CB8D7-9963-ACC7-626E-38A5D29280B5}"/>
              </a:ext>
            </a:extLst>
          </p:cNvPr>
          <p:cNvSpPr>
            <a:spLocks noGrp="1"/>
          </p:cNvSpPr>
          <p:nvPr>
            <p:ph idx="1"/>
          </p:nvPr>
        </p:nvSpPr>
        <p:spPr/>
        <p:txBody>
          <a:bodyPr/>
          <a:lstStyle/>
          <a:p>
            <a:pPr algn="l"/>
            <a:r>
              <a:rPr lang="en-US" dirty="0"/>
              <a:t>Options identified by LAFCO’s consultant do not necessarily reflect any action that the Commission may take in the future.</a:t>
            </a:r>
          </a:p>
          <a:p>
            <a:pPr algn="l"/>
            <a:r>
              <a:rPr lang="en-US" dirty="0"/>
              <a:t>The options presented in the study are illustrative in nature and do not contain the level of analysis necessary for a feasibility study (page 326 of the report, or </a:t>
            </a:r>
            <a:r>
              <a:rPr lang="en-US" dirty="0">
                <a:solidFill>
                  <a:srgbClr val="EC8C36"/>
                </a:solidFill>
              </a:rPr>
              <a:t>page 735 of 930 </a:t>
            </a:r>
            <a:r>
              <a:rPr lang="en-US" dirty="0"/>
              <a:t>of the packet). </a:t>
            </a:r>
          </a:p>
          <a:p>
            <a:r>
              <a:rPr lang="en-US" dirty="0"/>
              <a:t>SOI updates for the Fire Protection Districts are subject to additional analysis as mandated.</a:t>
            </a:r>
          </a:p>
          <a:p>
            <a:r>
              <a:rPr lang="en-US" dirty="0"/>
              <a:t>Reorganizations (changes to governance, services, and boundaries) are subject to additional analysis as mandated.</a:t>
            </a:r>
          </a:p>
          <a:p>
            <a:pPr marL="0" indent="0" algn="l">
              <a:buNone/>
            </a:pPr>
            <a:endParaRPr lang="en-US" dirty="0"/>
          </a:p>
        </p:txBody>
      </p:sp>
    </p:spTree>
    <p:extLst>
      <p:ext uri="{BB962C8B-B14F-4D97-AF65-F5344CB8AC3E}">
        <p14:creationId xmlns:p14="http://schemas.microsoft.com/office/powerpoint/2010/main" val="97959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12DC-D6DD-55F7-59E9-D55F45945164}"/>
              </a:ext>
            </a:extLst>
          </p:cNvPr>
          <p:cNvSpPr>
            <a:spLocks noGrp="1"/>
          </p:cNvSpPr>
          <p:nvPr>
            <p:ph type="title"/>
          </p:nvPr>
        </p:nvSpPr>
        <p:spPr>
          <a:xfrm>
            <a:off x="838200" y="365125"/>
            <a:ext cx="10515600" cy="1653798"/>
          </a:xfrm>
        </p:spPr>
        <p:txBody>
          <a:bodyPr>
            <a:normAutofit fontScale="90000"/>
          </a:bodyPr>
          <a:lstStyle/>
          <a:p>
            <a:r>
              <a:rPr lang="en-US" sz="2800" b="1" i="0" u="none" strike="noStrike" baseline="0" dirty="0">
                <a:latin typeface="Aptos" panose="020B0004020202020204" pitchFamily="34" charset="0"/>
              </a:rPr>
              <a:t>LAFCO Project No. 2022-03 Service Review of Newcastle Fire Protection District, Penryn Fire Protection District, Placer Hills Fire Protection District, and South Placer Fire Protection District and Fire Service Review for the Cities of Lincoln, Rocklin, and Roseville </a:t>
            </a:r>
            <a:endParaRPr lang="en-US" sz="6000" dirty="0">
              <a:latin typeface="Aptos" panose="020B0004020202020204" pitchFamily="34" charset="0"/>
            </a:endParaRPr>
          </a:p>
        </p:txBody>
      </p:sp>
      <p:sp>
        <p:nvSpPr>
          <p:cNvPr id="3" name="Content Placeholder 2">
            <a:extLst>
              <a:ext uri="{FF2B5EF4-FFF2-40B4-BE49-F238E27FC236}">
                <a16:creationId xmlns:a16="http://schemas.microsoft.com/office/drawing/2014/main" id="{9C35B34A-74D5-2B45-D8A1-CA3E7DAC30B9}"/>
              </a:ext>
            </a:extLst>
          </p:cNvPr>
          <p:cNvSpPr>
            <a:spLocks noGrp="1"/>
          </p:cNvSpPr>
          <p:nvPr>
            <p:ph idx="1"/>
          </p:nvPr>
        </p:nvSpPr>
        <p:spPr>
          <a:xfrm>
            <a:off x="838200" y="2458156"/>
            <a:ext cx="10515600" cy="3860141"/>
          </a:xfrm>
        </p:spPr>
        <p:txBody>
          <a:bodyPr>
            <a:normAutofit/>
          </a:bodyPr>
          <a:lstStyle/>
          <a:p>
            <a:pPr marL="0" indent="0" algn="l">
              <a:buNone/>
            </a:pPr>
            <a:r>
              <a:rPr lang="en-US" sz="2000" b="0" i="0" u="none" strike="noStrike" baseline="0" dirty="0">
                <a:latin typeface="Aptos" panose="020B0004020202020204" pitchFamily="34" charset="0"/>
              </a:rPr>
              <a:t>The Executive Officer recommends adopting proposed Resolution No. 25-05, which accepts the final study for the Newcastle, Penryn, Placer Hills and South Placer Fire Protection Districts, as well as the Cities of Lincoln, Rocklin and Roseville for fire protection services.</a:t>
            </a:r>
          </a:p>
          <a:p>
            <a:pPr marL="0" indent="0" algn="l">
              <a:buNone/>
            </a:pPr>
            <a:r>
              <a:rPr lang="en-US" sz="2000" u="sng" dirty="0">
                <a:latin typeface="Aptos" panose="020B0004020202020204" pitchFamily="34" charset="0"/>
              </a:rPr>
              <a:t>In addition </a:t>
            </a:r>
          </a:p>
          <a:p>
            <a:pPr algn="l">
              <a:buFont typeface="Wingdings" panose="05000000000000000000" pitchFamily="2" charset="2"/>
              <a:buChar char="Ø"/>
            </a:pPr>
            <a:r>
              <a:rPr lang="en-US" sz="2000" b="0" i="0" u="none" strike="noStrike" baseline="0" dirty="0">
                <a:latin typeface="Aptos" panose="020B0004020202020204" pitchFamily="34" charset="0"/>
              </a:rPr>
              <a:t>LAFCO staff return with an update on the spheres of influence for the Newcastle Fire Protection District (FPD), Penryn FPD, Placer Hills FPD, and South Placer FPD.</a:t>
            </a:r>
          </a:p>
          <a:p>
            <a:pPr marL="0" indent="0" algn="l">
              <a:buNone/>
            </a:pPr>
            <a:endParaRPr lang="en-US" sz="2000" dirty="0">
              <a:latin typeface="Aptos" panose="020B0004020202020204" pitchFamily="34" charset="0"/>
            </a:endParaRPr>
          </a:p>
          <a:p>
            <a:pPr algn="l">
              <a:buFont typeface="Wingdings" panose="05000000000000000000" pitchFamily="2" charset="2"/>
              <a:buChar char="Ø"/>
            </a:pPr>
            <a:r>
              <a:rPr lang="en-US" sz="2000" b="0" i="0" u="none" strike="noStrike" baseline="0" dirty="0">
                <a:latin typeface="Aptos" panose="020B0004020202020204" pitchFamily="34" charset="0"/>
              </a:rPr>
              <a:t>LAFCO staff continue working on the service review study for Auburn and Colfax Fire Depts.</a:t>
            </a:r>
            <a:endParaRPr lang="en-US" sz="3200" dirty="0">
              <a:latin typeface="Aptos" panose="020B0004020202020204" pitchFamily="34" charset="0"/>
            </a:endParaRPr>
          </a:p>
        </p:txBody>
      </p:sp>
    </p:spTree>
    <p:extLst>
      <p:ext uri="{BB962C8B-B14F-4D97-AF65-F5344CB8AC3E}">
        <p14:creationId xmlns:p14="http://schemas.microsoft.com/office/powerpoint/2010/main" val="467533340"/>
      </p:ext>
    </p:extLst>
  </p:cSld>
  <p:clrMapOvr>
    <a:masterClrMapping/>
  </p:clrMapOvr>
</p:sld>
</file>

<file path=ppt/theme/theme1.xml><?xml version="1.0" encoding="utf-8"?>
<a:theme xmlns:a="http://schemas.openxmlformats.org/drawingml/2006/main" name="LAFCO Theme PowerPoint Template">
  <a:themeElements>
    <a:clrScheme name="LAFCO Strategic Plan Colors">
      <a:dk1>
        <a:srgbClr val="003E5C"/>
      </a:dk1>
      <a:lt1>
        <a:srgbClr val="F3C4A1"/>
      </a:lt1>
      <a:dk2>
        <a:srgbClr val="003E5C"/>
      </a:dk2>
      <a:lt2>
        <a:srgbClr val="FFFFFF"/>
      </a:lt2>
      <a:accent1>
        <a:srgbClr val="E6802C"/>
      </a:accent1>
      <a:accent2>
        <a:srgbClr val="DD5B21"/>
      </a:accent2>
      <a:accent3>
        <a:srgbClr val="478170"/>
      </a:accent3>
      <a:accent4>
        <a:srgbClr val="003E5C"/>
      </a:accent4>
      <a:accent5>
        <a:srgbClr val="E6802C"/>
      </a:accent5>
      <a:accent6>
        <a:srgbClr val="CFE7E1"/>
      </a:accent6>
      <a:hlink>
        <a:srgbClr val="346C43"/>
      </a:hlink>
      <a:folHlink>
        <a:srgbClr val="F3C4A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8316A30-0A19-4A75-9213-20BF569AA0FA}" vid="{F361F6EC-A797-48D0-96B6-F15FDE0C9A47}"/>
    </a:ext>
  </a:extLst>
</a:theme>
</file>

<file path=ppt/theme/theme2.xml><?xml version="1.0" encoding="utf-8"?>
<a:theme xmlns:a="http://schemas.openxmlformats.org/drawingml/2006/main" name="Office Theme">
  <a:themeElements>
    <a:clrScheme name="RSG Colors 2">
      <a:dk1>
        <a:srgbClr val="000000"/>
      </a:dk1>
      <a:lt1>
        <a:srgbClr val="FFFFFF"/>
      </a:lt1>
      <a:dk2>
        <a:srgbClr val="0E2841"/>
      </a:dk2>
      <a:lt2>
        <a:srgbClr val="EFDBB2"/>
      </a:lt2>
      <a:accent1>
        <a:srgbClr val="CF4520"/>
      </a:accent1>
      <a:accent2>
        <a:srgbClr val="ED8B00"/>
      </a:accent2>
      <a:accent3>
        <a:srgbClr val="8A2A2B"/>
      </a:accent3>
      <a:accent4>
        <a:srgbClr val="E1513C"/>
      </a:accent4>
      <a:accent5>
        <a:srgbClr val="003CA5"/>
      </a:accent5>
      <a:accent6>
        <a:srgbClr val="009CDE"/>
      </a:accent6>
      <a:hlink>
        <a:srgbClr val="535659"/>
      </a:hlink>
      <a:folHlink>
        <a:srgbClr val="75787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 Template v0.2" id="{1627FEC4-1B9C-8A41-9C07-13C6B8995136}" vid="{D89F82F5-3D7F-DB48-9A42-42D6A57E20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365</TotalTime>
  <Words>1206</Words>
  <Application>Microsoft Office PowerPoint</Application>
  <PresentationFormat>Widescreen</PresentationFormat>
  <Paragraphs>142</Paragraphs>
  <Slides>30</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Aptos</vt:lpstr>
      <vt:lpstr>Aptos Display</vt:lpstr>
      <vt:lpstr>Arial</vt:lpstr>
      <vt:lpstr>Calibri</vt:lpstr>
      <vt:lpstr>Futura</vt:lpstr>
      <vt:lpstr>Futura Medium</vt:lpstr>
      <vt:lpstr>Wingdings</vt:lpstr>
      <vt:lpstr>LAFCO Theme PowerPoint Template</vt:lpstr>
      <vt:lpstr>Office Theme</vt:lpstr>
      <vt:lpstr>PowerPoint Presentation</vt:lpstr>
      <vt:lpstr>Item 6A: Rocklin Service Review and SOI Update</vt:lpstr>
      <vt:lpstr>Item 6A: Rocklin Service Review and SOI Update</vt:lpstr>
      <vt:lpstr>Report Edit #2</vt:lpstr>
      <vt:lpstr>Item 6A: Project No. 2023-04 Service Review and Sphere of Influence Update for the City of Rocklin </vt:lpstr>
      <vt:lpstr>Item 6B: Project No. 2022-03 Service Review</vt:lpstr>
      <vt:lpstr>Item 6B: Project No. 2022-03</vt:lpstr>
      <vt:lpstr>Project No. 2022-03 </vt:lpstr>
      <vt:lpstr>LAFCO Project No. 2022-03 Service Review of Newcastle Fire Protection District, Penryn Fire Protection District, Placer Hills Fire Protection District, and South Placer Fire Protection District and Fire Service Review for the Cities of Lincoln, Rocklin, and Roseville </vt:lpstr>
      <vt:lpstr>Project No. 2024-01 Service Review Study and Sphere of Influence Update – South Placer Municipal Utility District</vt:lpstr>
      <vt:lpstr>MSR and SOI Update – Final Report</vt:lpstr>
      <vt:lpstr>Project Timeline and Milestones</vt:lpstr>
      <vt:lpstr>Public Comments Received</vt:lpstr>
      <vt:lpstr>Key MSR Revisions</vt:lpstr>
      <vt:lpstr>Final Recommendations</vt:lpstr>
      <vt:lpstr>PowerPoint Presentation</vt:lpstr>
      <vt:lpstr>Item 6D: Proposed Workplan and Budget for Fiscal Year 2025-2026</vt:lpstr>
      <vt:lpstr>Workplan for 2025-2026 (projects 1-23)</vt:lpstr>
      <vt:lpstr>Workplan (projects 24-34) </vt:lpstr>
      <vt:lpstr>New Projects for 2025-2026</vt:lpstr>
      <vt:lpstr>PowerPoint Presentation</vt:lpstr>
      <vt:lpstr>Proposed Invoice to Top 5 Funding Agencies</vt:lpstr>
      <vt:lpstr>Item 6D: Proposed Workplan and Budget for Fiscal Year 2025-2026</vt:lpstr>
      <vt:lpstr>Upcoming LAFCO Meetings</vt:lpstr>
      <vt:lpstr>Employee Salary &amp; Benefits Projection</vt:lpstr>
      <vt:lpstr>PowerPoint Presentation</vt:lpstr>
      <vt:lpstr>PowerPoint Presentation</vt:lpstr>
      <vt:lpstr>PowerPoint Presentation</vt:lpstr>
      <vt:lpstr>Using Monterey LAFCO’s Employer Cost</vt:lpstr>
      <vt:lpstr>Using Solano LAFCO’s Employer Cost - PERS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Engle</dc:creator>
  <cp:lastModifiedBy>Amy Engle</cp:lastModifiedBy>
  <cp:revision>6</cp:revision>
  <dcterms:created xsi:type="dcterms:W3CDTF">2024-12-10T21:50:35Z</dcterms:created>
  <dcterms:modified xsi:type="dcterms:W3CDTF">2025-07-28T19:11:13Z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3a09c1d-2677-4244-b686-7b9b569b82e7_Enabled">
    <vt:lpwstr>true</vt:lpwstr>
  </property>
  <property fmtid="{D5CDD505-2E9C-101B-9397-08002B2CF9AE}" pid="3" name="MSIP_Label_33a09c1d-2677-4244-b686-7b9b569b82e7_SetDate">
    <vt:lpwstr>2024-12-10T21:49:12Z</vt:lpwstr>
  </property>
  <property fmtid="{D5CDD505-2E9C-101B-9397-08002B2CF9AE}" pid="4" name="MSIP_Label_33a09c1d-2677-4244-b686-7b9b569b82e7_Method">
    <vt:lpwstr>Privileged</vt:lpwstr>
  </property>
  <property fmtid="{D5CDD505-2E9C-101B-9397-08002B2CF9AE}" pid="5" name="MSIP_Label_33a09c1d-2677-4244-b686-7b9b569b82e7_Name">
    <vt:lpwstr>Personal</vt:lpwstr>
  </property>
  <property fmtid="{D5CDD505-2E9C-101B-9397-08002B2CF9AE}" pid="6" name="MSIP_Label_33a09c1d-2677-4244-b686-7b9b569b82e7_SiteId">
    <vt:lpwstr>0c67ea0c-1525-4bdc-a933-de879c40811d</vt:lpwstr>
  </property>
  <property fmtid="{D5CDD505-2E9C-101B-9397-08002B2CF9AE}" pid="7" name="MSIP_Label_33a09c1d-2677-4244-b686-7b9b569b82e7_ActionId">
    <vt:lpwstr>665ce2e9-e4df-4c3a-9ff2-ce1d09910236</vt:lpwstr>
  </property>
  <property fmtid="{D5CDD505-2E9C-101B-9397-08002B2CF9AE}" pid="8" name="MSIP_Label_33a09c1d-2677-4244-b686-7b9b569b82e7_ContentBits">
    <vt:lpwstr>0</vt:lpwstr>
  </property>
</Properties>
</file>